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63"/>
        <p:guide pos="1620" orient="horz"/>
        <p:guide pos="289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d124fa27b1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6" name="Google Shape;166;g3d124fa27b1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d124fa27b1_0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1" name="Google Shape;181;g3d124fa27b1_0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d124fa27b1_0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6" name="Google Shape;196;g3d124fa27b1_0_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d124fa27b1_0_1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2" name="Google Shape;212;g3d124fa27b1_0_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d3127c28db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" name="Google Shape;220;g2d3127c28db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1" name="Google Shape;221;g2d3127c28db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d38304c5f6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" name="Google Shape;230;g3d38304c5f6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d11ef2150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2" name="Google Shape;242;g3d11ef2150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cfe90fa04b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g3cfe90fa04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6252a52686_0_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g36252a52686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3" name="Google Shape;8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" name="Google Shape;9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" name="Google Shape;10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4" name="Google Shape;11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8" name="Google Shape;12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6" name="Google Shape;146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3" name="Google Shape;13;p1" title="Prancheta 2.png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444996" y="0"/>
            <a:ext cx="1699005" cy="3102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hyperlink" Target="https://drive.google.com/file/d/1wmoNv_XZoyrcuORpbOU1tOPPNpUOykb_/view?usp=sharing" TargetMode="External"/><Relationship Id="rId6" Type="http://schemas.openxmlformats.org/officeDocument/2006/relationships/hyperlink" Target="https://pt.khanacademy.org/login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Relationship Id="rId4" Type="http://schemas.openxmlformats.org/officeDocument/2006/relationships/hyperlink" Target="https://forms.gle/ZuC8G4UPYMEdztJy5" TargetMode="External"/><Relationship Id="rId5" Type="http://schemas.openxmlformats.org/officeDocument/2006/relationships/hyperlink" Target="https://www.canva.com/pt_br/educacao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docs.google.com/presentation/d/1jrr56RfgeUapW7bhpQKSWOKYRXbQBuquyXNRtEg6EFE/edit?usp=drive_link" TargetMode="External"/><Relationship Id="rId4" Type="http://schemas.openxmlformats.org/officeDocument/2006/relationships/hyperlink" Target="https://docs.google.com/presentation/d/160dp0UI6V66IMp-9k6tzCxWx1Te0cMYTL2JUNKacoYE/edit?usp=drive_link" TargetMode="External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543675" y="635449"/>
            <a:ext cx="7832100" cy="3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pt-BR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MATEMÁTICA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1.ª série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Analisar </a:t>
            </a:r>
            <a:r>
              <a:rPr b="1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crescimento</a:t>
            </a: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</a:t>
            </a:r>
            <a:r>
              <a:rPr b="1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decrescimento</a:t>
            </a: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 função afim</a:t>
            </a:r>
            <a:endParaRPr b="1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 </a:t>
            </a: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 txBox="1"/>
          <p:nvPr/>
        </p:nvSpPr>
        <p:spPr>
          <a:xfrm>
            <a:off x="89000" y="653825"/>
            <a:ext cx="59250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Estudar o sinal de uma função é encontrar para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quais valores de x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esta função é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positiva ( &gt; 0 ) (acima do eixo x)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negativa ( &lt; 0 </a:t>
            </a:r>
            <a:r>
              <a:rPr lang="pt-B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b="1" lang="pt-B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(abaixo do eixo x)</a:t>
            </a:r>
            <a:endParaRPr b="1" sz="24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 </a:t>
            </a:r>
            <a:r>
              <a:rPr b="1" lang="pt-B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nula ( = 0 ). (sobre o eixo x).</a:t>
            </a:r>
            <a:endParaRPr b="1"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exemplo ao lado: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12675" y="702025"/>
            <a:ext cx="2682724" cy="439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/>
          <p:nvPr/>
        </p:nvSpPr>
        <p:spPr>
          <a:xfrm>
            <a:off x="111500" y="3055025"/>
            <a:ext cx="5925000" cy="5541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f(x) &gt; 0 quando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 &lt; x &lt; 1 ou x &gt; 3.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>
            <a:off x="111500" y="3609125"/>
            <a:ext cx="5925000" cy="554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f(x) &lt; 0 quando x &lt;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 ou 1 &lt; x &lt; 3.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3"/>
          <p:cNvSpPr txBox="1"/>
          <p:nvPr/>
        </p:nvSpPr>
        <p:spPr>
          <a:xfrm>
            <a:off x="111500" y="4163225"/>
            <a:ext cx="5925000" cy="9234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f(x) = 0 quando  x =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2, ou x = 1 ou x = 3          (as raízes da função).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3"/>
          <p:cNvSpPr txBox="1"/>
          <p:nvPr/>
        </p:nvSpPr>
        <p:spPr>
          <a:xfrm>
            <a:off x="6431510" y="2387513"/>
            <a:ext cx="928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 &gt; 0)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8414650" y="2401800"/>
            <a:ext cx="928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 &gt; 0)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6350048" y="3757321"/>
            <a:ext cx="928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( &lt; 0)</a:t>
            </a:r>
            <a:endParaRPr sz="24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3"/>
          <p:cNvSpPr txBox="1"/>
          <p:nvPr/>
        </p:nvSpPr>
        <p:spPr>
          <a:xfrm>
            <a:off x="8281404" y="3736731"/>
            <a:ext cx="928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( &lt; 0)</a:t>
            </a:r>
            <a:endParaRPr sz="24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3"/>
          <p:cNvSpPr txBox="1"/>
          <p:nvPr/>
        </p:nvSpPr>
        <p:spPr>
          <a:xfrm>
            <a:off x="6379400" y="2984502"/>
            <a:ext cx="928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( = 0)</a:t>
            </a:r>
            <a:endParaRPr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3"/>
          <p:cNvSpPr txBox="1"/>
          <p:nvPr/>
        </p:nvSpPr>
        <p:spPr>
          <a:xfrm>
            <a:off x="0" y="0"/>
            <a:ext cx="50538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Estudo do sinal de uma função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/>
          <p:nvPr/>
        </p:nvSpPr>
        <p:spPr>
          <a:xfrm>
            <a:off x="12" y="635960"/>
            <a:ext cx="64812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Dada a função f(x) = 3x – 6, para quais valores de x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a)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f(x) &gt;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b)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f(x) =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c)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f(x) &lt;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4"/>
          <p:cNvSpPr txBox="1"/>
          <p:nvPr/>
        </p:nvSpPr>
        <p:spPr>
          <a:xfrm>
            <a:off x="186900" y="3339350"/>
            <a:ext cx="4981500" cy="831000"/>
          </a:xfrm>
          <a:prstGeom prst="rect">
            <a:avLst/>
          </a:prstGeom>
          <a:noFill/>
          <a:ln cap="flat" cmpd="sng" w="19050">
            <a:solidFill>
              <a:srgbClr val="C27BA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Encontrando a raiz, 3x – 6 = 0 temos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x = 2. Como a &gt; 0, seu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gráfico será: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4"/>
          <p:cNvSpPr txBox="1"/>
          <p:nvPr/>
        </p:nvSpPr>
        <p:spPr>
          <a:xfrm>
            <a:off x="1997074" y="1372650"/>
            <a:ext cx="2273100" cy="46170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f(x) &gt; 0 se x &gt; 2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4"/>
          <p:cNvSpPr txBox="1"/>
          <p:nvPr/>
        </p:nvSpPr>
        <p:spPr>
          <a:xfrm>
            <a:off x="2034724" y="2070238"/>
            <a:ext cx="2197800" cy="46170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f(x) = 0 se x = 2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4"/>
          <p:cNvSpPr txBox="1"/>
          <p:nvPr/>
        </p:nvSpPr>
        <p:spPr>
          <a:xfrm>
            <a:off x="2034724" y="2789325"/>
            <a:ext cx="2197800" cy="46170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f(x) &lt; 0 se x &lt; 2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4"/>
          <p:cNvSpPr txBox="1"/>
          <p:nvPr/>
        </p:nvSpPr>
        <p:spPr>
          <a:xfrm>
            <a:off x="186900" y="4195650"/>
            <a:ext cx="4981500" cy="9234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Observe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que,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para esse estudo,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eixo y não é necessário.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0426" y="1116325"/>
            <a:ext cx="3900926" cy="3920051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4"/>
          <p:cNvSpPr txBox="1"/>
          <p:nvPr/>
        </p:nvSpPr>
        <p:spPr>
          <a:xfrm>
            <a:off x="7963542" y="1897283"/>
            <a:ext cx="1146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f(x) &gt; 0</a:t>
            </a:r>
            <a:r>
              <a:rPr lang="pt-BR"/>
              <a:t> </a:t>
            </a:r>
            <a:endParaRPr/>
          </a:p>
        </p:txBody>
      </p:sp>
      <p:sp>
        <p:nvSpPr>
          <p:cNvPr id="191" name="Google Shape;191;p24"/>
          <p:cNvSpPr txBox="1"/>
          <p:nvPr/>
        </p:nvSpPr>
        <p:spPr>
          <a:xfrm>
            <a:off x="7693552" y="2685000"/>
            <a:ext cx="1146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f(x) = 0</a:t>
            </a:r>
            <a:r>
              <a:rPr lang="pt-BR"/>
              <a:t> </a:t>
            </a:r>
            <a:endParaRPr/>
          </a:p>
        </p:txBody>
      </p:sp>
      <p:sp>
        <p:nvSpPr>
          <p:cNvPr id="192" name="Google Shape;192;p24"/>
          <p:cNvSpPr txBox="1"/>
          <p:nvPr/>
        </p:nvSpPr>
        <p:spPr>
          <a:xfrm>
            <a:off x="7357887" y="3715179"/>
            <a:ext cx="1146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f(x) &lt; 0</a:t>
            </a:r>
            <a:r>
              <a:rPr lang="pt-BR"/>
              <a:t> </a:t>
            </a:r>
            <a:endParaRPr/>
          </a:p>
        </p:txBody>
      </p:sp>
      <p:sp>
        <p:nvSpPr>
          <p:cNvPr id="193" name="Google Shape;193;p24"/>
          <p:cNvSpPr txBox="1"/>
          <p:nvPr/>
        </p:nvSpPr>
        <p:spPr>
          <a:xfrm>
            <a:off x="0" y="0"/>
            <a:ext cx="3588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Exemplo</a:t>
            </a:r>
            <a:endParaRPr b="1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5"/>
          <p:cNvSpPr txBox="1"/>
          <p:nvPr/>
        </p:nvSpPr>
        <p:spPr>
          <a:xfrm>
            <a:off x="165750" y="1465448"/>
            <a:ext cx="88458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Uma empresa que vende pela internet fatura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diariamente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acordo com</a:t>
            </a: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tempo (em segundos). O gráfico de seus lucros diários tem</a:t>
            </a: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relação com a função L = 2s – 40 000. A partir de quantos</a:t>
            </a: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segundos (a cada dia) esta empresa apresentará lucro?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5"/>
          <p:cNvSpPr txBox="1"/>
          <p:nvPr/>
        </p:nvSpPr>
        <p:spPr>
          <a:xfrm>
            <a:off x="6262186" y="2644059"/>
            <a:ext cx="2045700" cy="1569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2s – 40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000 =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2s = 40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= 40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000 /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 = 20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0" name="Google Shape;200;p25"/>
          <p:cNvGrpSpPr/>
          <p:nvPr/>
        </p:nvGrpSpPr>
        <p:grpSpPr>
          <a:xfrm>
            <a:off x="3825455" y="2911870"/>
            <a:ext cx="1949133" cy="1291871"/>
            <a:chOff x="907676" y="1885211"/>
            <a:chExt cx="2850027" cy="1949700"/>
          </a:xfrm>
        </p:grpSpPr>
        <p:cxnSp>
          <p:nvCxnSpPr>
            <p:cNvPr id="201" name="Google Shape;201;p25"/>
            <p:cNvCxnSpPr/>
            <p:nvPr/>
          </p:nvCxnSpPr>
          <p:spPr>
            <a:xfrm>
              <a:off x="907676" y="3267635"/>
              <a:ext cx="2400300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6860"/>
                </a:srgbClr>
              </a:outerShdw>
            </a:effectLst>
          </p:spPr>
        </p:cxnSp>
        <p:cxnSp>
          <p:nvCxnSpPr>
            <p:cNvPr id="202" name="Google Shape;202;p25"/>
            <p:cNvCxnSpPr/>
            <p:nvPr/>
          </p:nvCxnSpPr>
          <p:spPr>
            <a:xfrm flipH="1" rot="10800000">
              <a:off x="1601555" y="1885211"/>
              <a:ext cx="1237200" cy="194970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6860"/>
                </a:srgbClr>
              </a:outerShdw>
            </a:effectLst>
          </p:spPr>
        </p:cxnSp>
        <p:sp>
          <p:nvSpPr>
            <p:cNvPr id="203" name="Google Shape;203;p25"/>
            <p:cNvSpPr txBox="1"/>
            <p:nvPr/>
          </p:nvSpPr>
          <p:spPr>
            <a:xfrm>
              <a:off x="1777103" y="3132933"/>
              <a:ext cx="1980600" cy="69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0" lang="pt-BR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20 000</a:t>
              </a:r>
              <a:endParaRPr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" name="Google Shape;204;p25"/>
          <p:cNvSpPr txBox="1"/>
          <p:nvPr/>
        </p:nvSpPr>
        <p:spPr>
          <a:xfrm>
            <a:off x="176100" y="4203750"/>
            <a:ext cx="8845800" cy="8310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Perceba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que,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após 20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000 segundos, a função lucro será positiva.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Note também que o eixo y não é necessário para a resolução.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5"/>
          <p:cNvSpPr txBox="1"/>
          <p:nvPr/>
        </p:nvSpPr>
        <p:spPr>
          <a:xfrm>
            <a:off x="165744" y="636577"/>
            <a:ext cx="8845800" cy="831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Copie os dados e resolva em seu caderno. Após o tempo, ao comando do(a) professor(a), mostre sua resolução aos colegas mais próximos.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" name="Google Shape;20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57328" y="35749"/>
            <a:ext cx="627216" cy="53255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5"/>
          <p:cNvSpPr/>
          <p:nvPr/>
        </p:nvSpPr>
        <p:spPr>
          <a:xfrm>
            <a:off x="5705903" y="151234"/>
            <a:ext cx="716700" cy="321300"/>
          </a:xfrm>
          <a:prstGeom prst="roundRect">
            <a:avLst>
              <a:gd fmla="val 16667" name="adj"/>
            </a:avLst>
          </a:prstGeom>
          <a:solidFill>
            <a:srgbClr val="E7E6E6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9800" lIns="89800" spcFirstLastPara="1" rIns="89800" wrap="square" tIns="89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03 min</a:t>
            </a:r>
            <a:endParaRPr b="0"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" name="Google Shape;20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61863" y="73120"/>
            <a:ext cx="495208" cy="47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5"/>
          <p:cNvSpPr txBox="1"/>
          <p:nvPr/>
        </p:nvSpPr>
        <p:spPr>
          <a:xfrm>
            <a:off x="0" y="0"/>
            <a:ext cx="3588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3</a:t>
            </a:r>
            <a:endParaRPr b="1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6"/>
          <p:cNvSpPr txBox="1"/>
          <p:nvPr/>
        </p:nvSpPr>
        <p:spPr>
          <a:xfrm>
            <a:off x="242725" y="637940"/>
            <a:ext cx="8730600" cy="1569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temperatura em um certo lugar do planeta é dada pela função    t(h) = – 2h + 20,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 que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 é a temperatura medida em graus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Celsius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 h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é o horário do dia (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 horas)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partir de que horas a temperatura passa a ser negativa?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6"/>
          <p:cNvSpPr txBox="1"/>
          <p:nvPr/>
        </p:nvSpPr>
        <p:spPr>
          <a:xfrm>
            <a:off x="268350" y="2511750"/>
            <a:ext cx="5348400" cy="2308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que a temperatura seja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negativa</a:t>
            </a:r>
            <a:r>
              <a:rPr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2h + 20 &lt; 0. </a:t>
            </a:r>
            <a:endParaRPr i="0" sz="1400" u="none" cap="none" strike="noStrike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 – 2h &lt; – 20 🡪 2h &gt; 20 🡪 </a:t>
            </a:r>
            <a:endParaRPr i="0" sz="1400" u="none" cap="none" strike="noStrike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 &gt; 10.</a:t>
            </a:r>
            <a:endParaRPr i="0" sz="1400" u="none" cap="none" strike="noStrike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Assim, após as 10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horas,</a:t>
            </a:r>
            <a:r>
              <a:rPr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temperatura passa a ser negativa.</a:t>
            </a:r>
            <a:endParaRPr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6"/>
          <p:cNvSpPr txBox="1"/>
          <p:nvPr/>
        </p:nvSpPr>
        <p:spPr>
          <a:xfrm>
            <a:off x="0" y="0"/>
            <a:ext cx="36108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Mais uma vez ...</a:t>
            </a:r>
            <a:endParaRPr b="1"/>
          </a:p>
        </p:txBody>
      </p:sp>
      <p:pic>
        <p:nvPicPr>
          <p:cNvPr id="217" name="Google Shape;2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7100" y="2282600"/>
            <a:ext cx="3036226" cy="2825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7"/>
          <p:cNvSpPr txBox="1"/>
          <p:nvPr/>
        </p:nvSpPr>
        <p:spPr>
          <a:xfrm>
            <a:off x="0" y="0"/>
            <a:ext cx="3603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Pratique mais!</a:t>
            </a:r>
            <a:endParaRPr/>
          </a:p>
        </p:txBody>
      </p:sp>
      <p:sp>
        <p:nvSpPr>
          <p:cNvPr id="224" name="Google Shape;224;p27"/>
          <p:cNvSpPr txBox="1"/>
          <p:nvPr/>
        </p:nvSpPr>
        <p:spPr>
          <a:xfrm>
            <a:off x="145525" y="617775"/>
            <a:ext cx="8765700" cy="4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1.(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UFPI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função real de variável real, definida por f(x) = (3–2a)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⋅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x+2, é crescente quando: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A)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a&gt;0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 B)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a&lt;3/2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C)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a=3/2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D)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a&gt;3/2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E)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a&lt;3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7"/>
          <p:cNvSpPr/>
          <p:nvPr/>
        </p:nvSpPr>
        <p:spPr>
          <a:xfrm>
            <a:off x="2030300" y="1453300"/>
            <a:ext cx="312900" cy="3711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7"/>
          <p:cNvSpPr txBox="1"/>
          <p:nvPr/>
        </p:nvSpPr>
        <p:spPr>
          <a:xfrm>
            <a:off x="145775" y="2130538"/>
            <a:ext cx="87657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2.(SAEPE). Um objeto está em movimento com velocidade constante. A posição desse objeto em função do tempo pode ser calculada através da expressão D = 5 + 25t, em que D representa a posição, em metros, e, t, o tempo, em segundos. Para percorrer uma certa distância, o objeto gastou 65 segundos.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Qual é a posição desse objeto após percorrer essa distância?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A) 2,4 m          B) 2,8 m         C) 1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620 m         D) 1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630 m        E) 1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950 m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7"/>
          <p:cNvSpPr/>
          <p:nvPr/>
        </p:nvSpPr>
        <p:spPr>
          <a:xfrm>
            <a:off x="5491650" y="4450795"/>
            <a:ext cx="312900" cy="3711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8"/>
          <p:cNvSpPr txBox="1"/>
          <p:nvPr/>
        </p:nvSpPr>
        <p:spPr>
          <a:xfrm>
            <a:off x="0" y="0"/>
            <a:ext cx="4753200" cy="5232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Desenvolva suas habilidades!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p28" title="Cópia de MatematicaPR_horiz_principal_KH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5751" y="176598"/>
            <a:ext cx="2021550" cy="5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8"/>
          <p:cNvSpPr/>
          <p:nvPr/>
        </p:nvSpPr>
        <p:spPr>
          <a:xfrm>
            <a:off x="3381800" y="1181250"/>
            <a:ext cx="5403000" cy="2373600"/>
          </a:xfrm>
          <a:prstGeom prst="rect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8"/>
          <p:cNvSpPr/>
          <p:nvPr/>
        </p:nvSpPr>
        <p:spPr>
          <a:xfrm>
            <a:off x="3510025" y="1324550"/>
            <a:ext cx="5117400" cy="2103000"/>
          </a:xfrm>
          <a:prstGeom prst="rect">
            <a:avLst/>
          </a:prstGeom>
          <a:solidFill>
            <a:srgbClr val="C0DA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>
                <a:latin typeface="Calibri"/>
                <a:ea typeface="Calibri"/>
                <a:cs typeface="Calibri"/>
                <a:sym typeface="Calibri"/>
              </a:rPr>
              <a:t>A aula continua na Khan Academy.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700">
                <a:latin typeface="Calibri"/>
                <a:ea typeface="Calibri"/>
                <a:cs typeface="Calibri"/>
                <a:sym typeface="Calibri"/>
              </a:rPr>
              <a:t>Explore as atividades recomendadas pelo seu professor.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8"/>
          <p:cNvSpPr/>
          <p:nvPr/>
        </p:nvSpPr>
        <p:spPr>
          <a:xfrm>
            <a:off x="804125" y="2766100"/>
            <a:ext cx="2217600" cy="1417800"/>
          </a:xfrm>
          <a:prstGeom prst="wedgeEllipseCallout">
            <a:avLst>
              <a:gd fmla="val -36704" name="adj1"/>
              <a:gd fmla="val 53877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7950" lIns="97950" spcFirstLastPara="1" rIns="97950" wrap="square" tIns="979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p28" title="winky (1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3367" y="3932285"/>
            <a:ext cx="1307640" cy="130764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8"/>
          <p:cNvSpPr txBox="1"/>
          <p:nvPr/>
        </p:nvSpPr>
        <p:spPr>
          <a:xfrm>
            <a:off x="831875" y="2952900"/>
            <a:ext cx="21621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7950" lIns="97950" spcFirstLastPara="1" rIns="97950" wrap="square" tIns="979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precise relembrar o passo a passo acesse o tutorial clicando </a:t>
            </a:r>
            <a:r>
              <a:rPr lang="pt-BR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AQUI</a:t>
            </a:r>
            <a:endParaRPr sz="1500"/>
          </a:p>
        </p:txBody>
      </p:sp>
      <p:sp>
        <p:nvSpPr>
          <p:cNvPr id="239" name="Google Shape;239;p28"/>
          <p:cNvSpPr txBox="1"/>
          <p:nvPr/>
        </p:nvSpPr>
        <p:spPr>
          <a:xfrm>
            <a:off x="3510025" y="3814575"/>
            <a:ext cx="49866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https://pt.khanacademy.org/login</a:t>
            </a:r>
            <a:r>
              <a:rPr lang="pt-BR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9"/>
          <p:cNvSpPr txBox="1"/>
          <p:nvPr/>
        </p:nvSpPr>
        <p:spPr>
          <a:xfrm>
            <a:off x="2829952" y="100091"/>
            <a:ext cx="3266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638" y="2167149"/>
            <a:ext cx="8243025" cy="187937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9"/>
          <p:cNvSpPr txBox="1"/>
          <p:nvPr/>
        </p:nvSpPr>
        <p:spPr>
          <a:xfrm>
            <a:off x="640499" y="4035709"/>
            <a:ext cx="7939800" cy="738900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tenha alguma sugestão ou elogio para esta aula, acesse: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63C1"/>
              </a:buClr>
              <a:buSzPts val="1800"/>
              <a:buFont typeface="Calibri"/>
              <a:buNone/>
            </a:pPr>
            <a:r>
              <a:rPr b="0" i="0" lang="pt-BR" sz="1800" u="sng" cap="none" strike="noStrik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https://forms.gle/ZuC8G4UPYMEdztJy5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9"/>
          <p:cNvSpPr txBox="1"/>
          <p:nvPr/>
        </p:nvSpPr>
        <p:spPr>
          <a:xfrm>
            <a:off x="560700" y="1696813"/>
            <a:ext cx="4102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</a:t>
            </a:r>
            <a:r>
              <a:rPr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https://www.canva.com/pt_br/educacao/</a:t>
            </a: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248" name="Google Shape;248;p29"/>
          <p:cNvSpPr txBox="1"/>
          <p:nvPr/>
        </p:nvSpPr>
        <p:spPr>
          <a:xfrm>
            <a:off x="560700" y="1019728"/>
            <a:ext cx="7443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BONJORNO, J. R., GIOVANNI Jr, J. R., FUGITA, Felipe. </a:t>
            </a:r>
            <a:r>
              <a:rPr b="1" lang="pt-B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 toda parte matemática</a:t>
            </a:r>
            <a:r>
              <a:rPr lang="pt-B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1ª ed. – São Paulo: FTD, 2024.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 title="RCO - MAIS AULAS LOGO-0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9650" y="808100"/>
            <a:ext cx="7951451" cy="3527312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/>
          <p:nvPr/>
        </p:nvSpPr>
        <p:spPr>
          <a:xfrm flipH="1">
            <a:off x="1050300" y="4393700"/>
            <a:ext cx="8093700" cy="749700"/>
          </a:xfrm>
          <a:prstGeom prst="rtTriangle">
            <a:avLst/>
          </a:prstGeom>
          <a:solidFill>
            <a:srgbClr val="2744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5"/>
          <p:cNvSpPr/>
          <p:nvPr/>
        </p:nvSpPr>
        <p:spPr>
          <a:xfrm flipH="1" rot="10800000">
            <a:off x="0" y="125"/>
            <a:ext cx="8093700" cy="749700"/>
          </a:xfrm>
          <a:prstGeom prst="rtTriangle">
            <a:avLst/>
          </a:prstGeom>
          <a:solidFill>
            <a:srgbClr val="2FA8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6"/>
          <p:cNvGrpSpPr/>
          <p:nvPr/>
        </p:nvGrpSpPr>
        <p:grpSpPr>
          <a:xfrm>
            <a:off x="-52325" y="-7475"/>
            <a:ext cx="9203700" cy="5151000"/>
            <a:chOff x="-52325" y="-7475"/>
            <a:chExt cx="9203700" cy="5151000"/>
          </a:xfrm>
        </p:grpSpPr>
        <p:sp>
          <p:nvSpPr>
            <p:cNvPr id="73" name="Google Shape;73;p16"/>
            <p:cNvSpPr/>
            <p:nvPr/>
          </p:nvSpPr>
          <p:spPr>
            <a:xfrm>
              <a:off x="-52325" y="-7475"/>
              <a:ext cx="9203700" cy="51510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6"/>
            <p:cNvSpPr/>
            <p:nvPr/>
          </p:nvSpPr>
          <p:spPr>
            <a:xfrm>
              <a:off x="0" y="82225"/>
              <a:ext cx="9098400" cy="4979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" name="Google Shape;75;p16"/>
          <p:cNvSpPr txBox="1"/>
          <p:nvPr/>
        </p:nvSpPr>
        <p:spPr>
          <a:xfrm>
            <a:off x="234075" y="1355175"/>
            <a:ext cx="8836500" cy="3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Verifiquem se a aula está adequada ao nível de aprendizagem de sua turma e, caso necessário, procedam 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às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devidas adaptações de modo a garantir o progresso de cada estudante.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Percebendo defasagem em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conceitos básicos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é importante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retomá-los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Elencamos alguns materiais que podem auxiliar no momento do planejamento para subsidiar o trabalho com os estudantes de maneira mais individualizada e assertiva.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800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183975" y="614775"/>
            <a:ext cx="8936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Professores(as), antes de iniciarem a aula, leiam este slide com atenção. Ele apresenta orientações que buscam colaborar com a sua ação docente.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77" name="Google Shape;77;p16">
            <a:hlinkClick r:id="rId3"/>
          </p:cNvPr>
          <p:cNvSpPr/>
          <p:nvPr/>
        </p:nvSpPr>
        <p:spPr>
          <a:xfrm>
            <a:off x="1891225" y="3944250"/>
            <a:ext cx="2302800" cy="585600"/>
          </a:xfrm>
          <a:prstGeom prst="bevel">
            <a:avLst>
              <a:gd fmla="val 12500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latin typeface="Calibri"/>
                <a:ea typeface="Calibri"/>
                <a:cs typeface="Calibri"/>
                <a:sym typeface="Calibri"/>
              </a:rPr>
              <a:t>1ª série  - função do 1° grau crescente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6">
            <a:hlinkClick r:id="rId4"/>
          </p:cNvPr>
          <p:cNvSpPr/>
          <p:nvPr/>
        </p:nvSpPr>
        <p:spPr>
          <a:xfrm>
            <a:off x="4688050" y="3944250"/>
            <a:ext cx="2333400" cy="585600"/>
          </a:xfrm>
          <a:prstGeom prst="bevel">
            <a:avLst>
              <a:gd fmla="val 12500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pt-BR">
                <a:latin typeface="Calibri"/>
                <a:ea typeface="Calibri"/>
                <a:cs typeface="Calibri"/>
                <a:sym typeface="Calibri"/>
              </a:rPr>
              <a:t>ª série  - função do 1º grau decrescente 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156355">
            <a:off x="3775356" y="4430706"/>
            <a:ext cx="379541" cy="699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156355">
            <a:off x="6594756" y="4430706"/>
            <a:ext cx="379541" cy="6993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/>
        </p:nvSpPr>
        <p:spPr>
          <a:xfrm>
            <a:off x="638625" y="639550"/>
            <a:ext cx="8157300" cy="8310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Analisar o crescimento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e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decrescimento de uma função afim a partir de seu gráfico.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7"/>
          <p:cNvSpPr txBox="1"/>
          <p:nvPr/>
        </p:nvSpPr>
        <p:spPr>
          <a:xfrm>
            <a:off x="1872125" y="1829225"/>
            <a:ext cx="6657000" cy="697200"/>
          </a:xfrm>
          <a:prstGeom prst="rect">
            <a:avLst/>
          </a:prstGeom>
          <a:noFill/>
          <a:ln cap="flat" cmpd="sng" w="28575">
            <a:solidFill>
              <a:schemeClr val="accent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D20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Analisar crescimento/decrescimento, zeros de funções reais apresentadas em gráficos.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" name="Google Shape;87;p17"/>
          <p:cNvGrpSpPr/>
          <p:nvPr/>
        </p:nvGrpSpPr>
        <p:grpSpPr>
          <a:xfrm>
            <a:off x="7517396" y="3636621"/>
            <a:ext cx="1504736" cy="1145499"/>
            <a:chOff x="3672646" y="2844936"/>
            <a:chExt cx="1815999" cy="1382451"/>
          </a:xfrm>
        </p:grpSpPr>
        <p:pic>
          <p:nvPicPr>
            <p:cNvPr id="88" name="Google Shape;88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672646" y="2872211"/>
              <a:ext cx="1815999" cy="1355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17"/>
            <p:cNvSpPr txBox="1"/>
            <p:nvPr/>
          </p:nvSpPr>
          <p:spPr>
            <a:xfrm>
              <a:off x="3702547" y="2844936"/>
              <a:ext cx="1756200" cy="110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5750" lIns="75750" spcFirstLastPara="1" rIns="75750" wrap="square" tIns="757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57"/>
                <a:buFont typeface="Arial"/>
                <a:buNone/>
              </a:pPr>
              <a:r>
                <a:rPr b="1" i="0" lang="pt-BR" sz="165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Use esta aula no modo apresentação.</a:t>
              </a:r>
              <a:endParaRPr b="1" i="0" sz="165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0" name="Google Shape;9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7125" y="1666226"/>
            <a:ext cx="1455975" cy="11932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0" y="0"/>
            <a:ext cx="3621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B9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bjetivo da aula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347925" y="3586675"/>
            <a:ext cx="7017900" cy="1355100"/>
          </a:xfrm>
          <a:prstGeom prst="rect">
            <a:avLst/>
          </a:prstGeom>
          <a:solidFill>
            <a:srgbClr val="D9EAD3"/>
          </a:solidFill>
          <a:ln cap="flat" cmpd="sng" w="19050">
            <a:solidFill>
              <a:srgbClr val="274E13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800">
                <a:latin typeface="Calibri"/>
                <a:ea typeface="Calibri"/>
                <a:cs typeface="Calibri"/>
                <a:sym typeface="Calibri"/>
              </a:rPr>
              <a:t>Professor(a)</a:t>
            </a:r>
            <a:r>
              <a:rPr i="1" lang="pt-BR" sz="1800">
                <a:latin typeface="Calibri"/>
                <a:ea typeface="Calibri"/>
                <a:cs typeface="Calibri"/>
                <a:sym typeface="Calibri"/>
              </a:rPr>
              <a:t>, a</a:t>
            </a:r>
            <a:r>
              <a:rPr i="1" lang="pt-BR" sz="1800">
                <a:latin typeface="Calibri"/>
                <a:ea typeface="Calibri"/>
                <a:cs typeface="Calibri"/>
                <a:sym typeface="Calibri"/>
              </a:rPr>
              <a:t> lista de exercícios que acompanha essa aula foi estruturada  para consolidar os conhecimentos das </a:t>
            </a:r>
            <a:r>
              <a:rPr b="1" i="1" lang="pt-BR" sz="1800">
                <a:latin typeface="Calibri"/>
                <a:ea typeface="Calibri"/>
                <a:cs typeface="Calibri"/>
                <a:sym typeface="Calibri"/>
              </a:rPr>
              <a:t>aulas 34 e 35</a:t>
            </a:r>
            <a:r>
              <a:rPr b="1" i="1" lang="pt-BR" sz="1800"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i="1" lang="pt-BR" sz="1800">
                <a:latin typeface="Calibri"/>
                <a:ea typeface="Calibri"/>
                <a:cs typeface="Calibri"/>
                <a:sym typeface="Calibri"/>
              </a:rPr>
              <a:t> voltadas para o desenvolvimento do </a:t>
            </a:r>
            <a:r>
              <a:rPr b="1" i="1" lang="pt-BR" sz="1800">
                <a:latin typeface="Calibri"/>
                <a:ea typeface="Calibri"/>
                <a:cs typeface="Calibri"/>
                <a:sym typeface="Calibri"/>
              </a:rPr>
              <a:t>descritor D20</a:t>
            </a:r>
            <a:r>
              <a:rPr i="1" lang="pt-BR" sz="180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i="1"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lista é</a:t>
            </a:r>
            <a:r>
              <a:rPr i="1"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composta de 5 exercícios e respectivos gabaritos.</a:t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7"/>
          <p:cNvPicPr preferRelativeResize="0"/>
          <p:nvPr/>
        </p:nvPicPr>
        <p:blipFill rotWithShape="1">
          <a:blip r:embed="rId5">
            <a:alphaModFix/>
          </a:blip>
          <a:srcRect b="0" l="25323" r="0" t="0"/>
          <a:stretch/>
        </p:blipFill>
        <p:spPr>
          <a:xfrm>
            <a:off x="2775550" y="2660673"/>
            <a:ext cx="2423976" cy="87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/>
        </p:nvSpPr>
        <p:spPr>
          <a:xfrm>
            <a:off x="503475" y="678450"/>
            <a:ext cx="8032500" cy="5541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Como você sabe se o preço do ônibus subiu?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8"/>
          <p:cNvSpPr txBox="1"/>
          <p:nvPr/>
        </p:nvSpPr>
        <p:spPr>
          <a:xfrm>
            <a:off x="503475" y="1438375"/>
            <a:ext cx="8032500" cy="554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Como você sabe se a sua altura variou este ano?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503475" y="2286200"/>
            <a:ext cx="8032500" cy="5541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 suas notas, melhoraram? Como saber?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503475" y="3045775"/>
            <a:ext cx="8032500" cy="923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Uma maneira de sabermos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se algo aumentou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ou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diminuiu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é comparar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 antes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depois.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0" y="0"/>
            <a:ext cx="3969900" cy="528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20">
                <a:latin typeface="Calibri"/>
                <a:ea typeface="Calibri"/>
                <a:cs typeface="Calibri"/>
                <a:sym typeface="Calibri"/>
              </a:rPr>
              <a:t>Para início de conversa</a:t>
            </a:r>
            <a:endParaRPr b="1" sz="282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8"/>
          <p:cNvSpPr txBox="1"/>
          <p:nvPr/>
        </p:nvSpPr>
        <p:spPr>
          <a:xfrm>
            <a:off x="503475" y="4174650"/>
            <a:ext cx="7967700" cy="9234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aula,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vamos estudar o comportamento do gráfico de uma função. Bora lá!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/>
        </p:nvSpPr>
        <p:spPr>
          <a:xfrm>
            <a:off x="0" y="0"/>
            <a:ext cx="6900300" cy="5265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Crescimento</a:t>
            </a:r>
            <a:r>
              <a:rPr b="1" lang="pt-BR" sz="2820"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Decrescimento da função afim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09" name="Google Shape;109;p19"/>
          <p:cNvSpPr txBox="1"/>
          <p:nvPr/>
        </p:nvSpPr>
        <p:spPr>
          <a:xfrm>
            <a:off x="291575" y="1824471"/>
            <a:ext cx="8515200" cy="1569900"/>
          </a:xfrm>
          <a:prstGeom prst="rect">
            <a:avLst/>
          </a:prstGeom>
          <a:noFill/>
          <a:ln cap="flat" cmpd="sng" w="19050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Dessa forma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 = </a:t>
            </a:r>
            <a:r>
              <a:rPr b="1" i="0" lang="pt-BR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 + 2 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aumenta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BR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unidades cada vez que o x aumenta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1 unidade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Já a função </a:t>
            </a: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 =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b="1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 + 1 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diminui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unidades cada vez que o x aumenta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1 unidade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291575" y="3490275"/>
            <a:ext cx="8515200" cy="12930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possível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identificar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 uma função </a:t>
            </a:r>
            <a:r>
              <a:rPr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afim é</a:t>
            </a: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crescente ou decrescente, apenas observando o sinal do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coeficiente</a:t>
            </a: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a.</a:t>
            </a:r>
            <a:r>
              <a:rPr b="0" i="0" lang="pt-B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 o que acontece quando a = 0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9"/>
          <p:cNvSpPr txBox="1"/>
          <p:nvPr/>
        </p:nvSpPr>
        <p:spPr>
          <a:xfrm>
            <a:off x="291575" y="792925"/>
            <a:ext cx="8515200" cy="9234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Estudantes,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taxa de variação representa o quanto uma função cresce ou decresce à medida que os valores de x variam.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/>
        </p:nvSpPr>
        <p:spPr>
          <a:xfrm>
            <a:off x="328950" y="646125"/>
            <a:ext cx="8448000" cy="1348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dupla, resolvam o exercício proposto. Esgotado o tempo de resolução, o(a) professor(a) chamará uma dupla para explicar a estratégia utilizada para chegar à resposta.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643487" y="2364881"/>
            <a:ext cx="50130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lphaLcParenR"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 = ( 2m – 4)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 + 5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crescente: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b)  y = ( 1 – 3m)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∙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 – 7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decrescente: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0"/>
          <p:cNvSpPr txBox="1"/>
          <p:nvPr/>
        </p:nvSpPr>
        <p:spPr>
          <a:xfrm>
            <a:off x="328950" y="2938075"/>
            <a:ext cx="8448000" cy="831000"/>
          </a:xfrm>
          <a:prstGeom prst="rect">
            <a:avLst/>
          </a:prstGeom>
          <a:noFill/>
          <a:ln cap="flat" cmpd="sng" w="19050">
            <a:solidFill>
              <a:srgbClr val="C27B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que a reta seja crescente, o coeficiente de x deve ser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positivo, e então (2m – 4) &gt; 0 🡪 2m &gt; 4 🡪 m &gt; 4/2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🡪 m &gt; 2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341150" y="4276050"/>
            <a:ext cx="8448000" cy="8310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que a reta seja decrescente, o coeficiente de x deve ser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negativo, e então (1 – 3m) &lt; 0 🡪 1 &lt; 3m 🡪 m &gt; 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1/3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0" name="Google Shape;120;p20"/>
          <p:cNvGrpSpPr/>
          <p:nvPr/>
        </p:nvGrpSpPr>
        <p:grpSpPr>
          <a:xfrm>
            <a:off x="6017950" y="119627"/>
            <a:ext cx="1330740" cy="429936"/>
            <a:chOff x="360628" y="118422"/>
            <a:chExt cx="1297650" cy="603504"/>
          </a:xfrm>
        </p:grpSpPr>
        <p:sp>
          <p:nvSpPr>
            <p:cNvPr id="121" name="Google Shape;121;p20"/>
            <p:cNvSpPr/>
            <p:nvPr/>
          </p:nvSpPr>
          <p:spPr>
            <a:xfrm>
              <a:off x="640378" y="226313"/>
              <a:ext cx="1017900" cy="4050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 cap="flat" cmpd="sng" w="10500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2050" lIns="132050" spcFirstLastPara="1" rIns="132050" wrap="square" tIns="13205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85"/>
                <a:buFont typeface="Arial"/>
                <a:buNone/>
              </a:pPr>
              <a:r>
                <a:rPr b="0" i="0" lang="pt-BR" sz="1875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pt-BR" sz="1875">
                  <a:latin typeface="Calibri"/>
                  <a:ea typeface="Calibri"/>
                  <a:cs typeface="Calibri"/>
                  <a:sym typeface="Calibri"/>
                </a:rPr>
                <a:t>3</a:t>
              </a:r>
              <a:r>
                <a:rPr b="0" i="0" lang="pt-BR" sz="1875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min</a:t>
              </a:r>
              <a:endParaRPr b="0" i="0" sz="1875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2" name="Google Shape;122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60628" y="118422"/>
              <a:ext cx="560336" cy="60350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3" name="Google Shape;12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1955" y="0"/>
            <a:ext cx="744942" cy="61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0"/>
          <p:cNvSpPr txBox="1"/>
          <p:nvPr/>
        </p:nvSpPr>
        <p:spPr>
          <a:xfrm>
            <a:off x="341156" y="1904891"/>
            <a:ext cx="7677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Para quais valores reais de m o gráfico da função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0" y="0"/>
            <a:ext cx="3588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1</a:t>
            </a:r>
            <a:endParaRPr b="1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/>
        </p:nvSpPr>
        <p:spPr>
          <a:xfrm>
            <a:off x="107400" y="768538"/>
            <a:ext cx="8929200" cy="831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Todos juntos com o(a) professor(a), em voz alta, c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lassifiquem  como crescentes (C) ou decrescentes (D) as seguintes funções.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107407" y="1916085"/>
            <a:ext cx="40341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a)(      ) y = – 3x + 2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b)(      ) y = –  2 + x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c)(      ) y = 2x + 6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d)(      ) y = x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e)(      ) y =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231449" y="4091811"/>
            <a:ext cx="19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* É constante.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1"/>
          <p:cNvSpPr txBox="1"/>
          <p:nvPr/>
        </p:nvSpPr>
        <p:spPr>
          <a:xfrm>
            <a:off x="0" y="0"/>
            <a:ext cx="3588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2</a:t>
            </a:r>
            <a:endParaRPr b="1"/>
          </a:p>
        </p:txBody>
      </p:sp>
      <p:sp>
        <p:nvSpPr>
          <p:cNvPr id="134" name="Google Shape;134;p21"/>
          <p:cNvSpPr txBox="1"/>
          <p:nvPr/>
        </p:nvSpPr>
        <p:spPr>
          <a:xfrm>
            <a:off x="522621" y="2227496"/>
            <a:ext cx="375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1"/>
          <p:cNvSpPr txBox="1"/>
          <p:nvPr/>
        </p:nvSpPr>
        <p:spPr>
          <a:xfrm>
            <a:off x="522621" y="2610107"/>
            <a:ext cx="375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1"/>
          <p:cNvSpPr txBox="1"/>
          <p:nvPr/>
        </p:nvSpPr>
        <p:spPr>
          <a:xfrm>
            <a:off x="544966" y="1844885"/>
            <a:ext cx="405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1"/>
          <p:cNvSpPr txBox="1"/>
          <p:nvPr/>
        </p:nvSpPr>
        <p:spPr>
          <a:xfrm>
            <a:off x="524795" y="2961941"/>
            <a:ext cx="375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1"/>
          <p:cNvSpPr txBox="1"/>
          <p:nvPr/>
        </p:nvSpPr>
        <p:spPr>
          <a:xfrm>
            <a:off x="533000" y="3350943"/>
            <a:ext cx="364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88450" y="2025975"/>
            <a:ext cx="4106101" cy="267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59775" y="99162"/>
            <a:ext cx="576375" cy="576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21"/>
          <p:cNvGrpSpPr/>
          <p:nvPr/>
        </p:nvGrpSpPr>
        <p:grpSpPr>
          <a:xfrm>
            <a:off x="5549241" y="179028"/>
            <a:ext cx="1248469" cy="389803"/>
            <a:chOff x="360628" y="118422"/>
            <a:chExt cx="1297650" cy="603504"/>
          </a:xfrm>
        </p:grpSpPr>
        <p:sp>
          <p:nvSpPr>
            <p:cNvPr id="142" name="Google Shape;142;p21"/>
            <p:cNvSpPr/>
            <p:nvPr/>
          </p:nvSpPr>
          <p:spPr>
            <a:xfrm>
              <a:off x="640378" y="226313"/>
              <a:ext cx="1017900" cy="4050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19725" lIns="119725" spcFirstLastPara="1" rIns="119725" wrap="square" tIns="1197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pt-BR" sz="1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pt-BR" sz="1700">
                  <a:latin typeface="Calibri"/>
                  <a:ea typeface="Calibri"/>
                  <a:cs typeface="Calibri"/>
                  <a:sym typeface="Calibri"/>
                </a:rPr>
                <a:t>3</a:t>
              </a:r>
              <a:r>
                <a:rPr b="0" i="0" lang="pt-BR" sz="1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min</a:t>
              </a:r>
              <a:endParaRPr b="0" i="0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3" name="Google Shape;143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0628" y="118422"/>
              <a:ext cx="560336" cy="60350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/>
          <p:nvPr/>
        </p:nvSpPr>
        <p:spPr>
          <a:xfrm>
            <a:off x="430100" y="574800"/>
            <a:ext cx="8420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 uma função afim f(x) = ax + b, o gráfico será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" name="Google Shape;149;p22"/>
          <p:cNvGrpSpPr/>
          <p:nvPr/>
        </p:nvGrpSpPr>
        <p:grpSpPr>
          <a:xfrm>
            <a:off x="594996" y="1164301"/>
            <a:ext cx="2123923" cy="2050569"/>
            <a:chOff x="860612" y="2077571"/>
            <a:chExt cx="2286000" cy="2252382"/>
          </a:xfrm>
        </p:grpSpPr>
        <p:cxnSp>
          <p:nvCxnSpPr>
            <p:cNvPr id="150" name="Google Shape;150;p22"/>
            <p:cNvCxnSpPr/>
            <p:nvPr/>
          </p:nvCxnSpPr>
          <p:spPr>
            <a:xfrm>
              <a:off x="860612" y="3415553"/>
              <a:ext cx="2286000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6863"/>
                </a:srgbClr>
              </a:outerShdw>
            </a:effectLst>
          </p:spPr>
        </p:cxnSp>
        <p:cxnSp>
          <p:nvCxnSpPr>
            <p:cNvPr id="151" name="Google Shape;151;p22"/>
            <p:cNvCxnSpPr/>
            <p:nvPr/>
          </p:nvCxnSpPr>
          <p:spPr>
            <a:xfrm flipH="1" rot="10800000">
              <a:off x="1822076" y="2077571"/>
              <a:ext cx="53789" cy="2252382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6863"/>
                </a:srgbClr>
              </a:outerShdw>
            </a:effectLst>
          </p:spPr>
        </p:cxnSp>
      </p:grpSp>
      <p:cxnSp>
        <p:nvCxnSpPr>
          <p:cNvPr id="152" name="Google Shape;152;p22"/>
          <p:cNvCxnSpPr/>
          <p:nvPr/>
        </p:nvCxnSpPr>
        <p:spPr>
          <a:xfrm flipH="1" rot="10800000">
            <a:off x="401087" y="990151"/>
            <a:ext cx="1949700" cy="2050800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3"/>
              </a:srgbClr>
            </a:outerShdw>
          </a:effectLst>
        </p:spPr>
      </p:cxnSp>
      <p:grpSp>
        <p:nvGrpSpPr>
          <p:cNvPr id="153" name="Google Shape;153;p22"/>
          <p:cNvGrpSpPr/>
          <p:nvPr/>
        </p:nvGrpSpPr>
        <p:grpSpPr>
          <a:xfrm>
            <a:off x="3203750" y="1159907"/>
            <a:ext cx="2123923" cy="1975339"/>
            <a:chOff x="860612" y="2077571"/>
            <a:chExt cx="2286000" cy="2252382"/>
          </a:xfrm>
        </p:grpSpPr>
        <p:cxnSp>
          <p:nvCxnSpPr>
            <p:cNvPr id="154" name="Google Shape;154;p22"/>
            <p:cNvCxnSpPr/>
            <p:nvPr/>
          </p:nvCxnSpPr>
          <p:spPr>
            <a:xfrm>
              <a:off x="860612" y="3415553"/>
              <a:ext cx="2286000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6863"/>
                </a:srgbClr>
              </a:outerShdw>
            </a:effectLst>
          </p:spPr>
        </p:cxnSp>
        <p:cxnSp>
          <p:nvCxnSpPr>
            <p:cNvPr id="155" name="Google Shape;155;p22"/>
            <p:cNvCxnSpPr/>
            <p:nvPr/>
          </p:nvCxnSpPr>
          <p:spPr>
            <a:xfrm flipH="1" rot="10800000">
              <a:off x="1822076" y="2077571"/>
              <a:ext cx="53789" cy="2252382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6863"/>
                </a:srgbClr>
              </a:outerShdw>
            </a:effectLst>
          </p:spPr>
        </p:cxnSp>
      </p:grpSp>
      <p:cxnSp>
        <p:nvCxnSpPr>
          <p:cNvPr id="156" name="Google Shape;156;p22"/>
          <p:cNvCxnSpPr/>
          <p:nvPr/>
        </p:nvCxnSpPr>
        <p:spPr>
          <a:xfrm>
            <a:off x="3522757" y="1098009"/>
            <a:ext cx="1768200" cy="20373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3"/>
              </a:srgbClr>
            </a:outerShdw>
          </a:effectLst>
        </p:spPr>
      </p:cxnSp>
      <p:sp>
        <p:nvSpPr>
          <p:cNvPr id="157" name="Google Shape;157;p22"/>
          <p:cNvSpPr txBox="1"/>
          <p:nvPr/>
        </p:nvSpPr>
        <p:spPr>
          <a:xfrm>
            <a:off x="309282" y="3120846"/>
            <a:ext cx="84985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 = ax + b, a &gt; 0                y = ax + b, a &lt; 0       (função constante)(a=0)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2"/>
          <p:cNvSpPr txBox="1"/>
          <p:nvPr/>
        </p:nvSpPr>
        <p:spPr>
          <a:xfrm>
            <a:off x="336176" y="3701584"/>
            <a:ext cx="8498542" cy="120032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Obs.: para analisar crescimento ou decrescimento de uma função, devemos analisar o gráfico no sentido das setas, ou seja, da esquerda para a direita e de baixo para cima.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" name="Google Shape;159;p22"/>
          <p:cNvGrpSpPr/>
          <p:nvPr/>
        </p:nvGrpSpPr>
        <p:grpSpPr>
          <a:xfrm>
            <a:off x="6256949" y="1090756"/>
            <a:ext cx="2123923" cy="2037280"/>
            <a:chOff x="860612" y="2077571"/>
            <a:chExt cx="2286000" cy="2252382"/>
          </a:xfrm>
        </p:grpSpPr>
        <p:cxnSp>
          <p:nvCxnSpPr>
            <p:cNvPr id="160" name="Google Shape;160;p22"/>
            <p:cNvCxnSpPr/>
            <p:nvPr/>
          </p:nvCxnSpPr>
          <p:spPr>
            <a:xfrm>
              <a:off x="860612" y="3415553"/>
              <a:ext cx="2286000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6863"/>
                </a:srgbClr>
              </a:outerShdw>
            </a:effectLst>
          </p:spPr>
        </p:cxnSp>
        <p:cxnSp>
          <p:nvCxnSpPr>
            <p:cNvPr id="161" name="Google Shape;161;p22"/>
            <p:cNvCxnSpPr/>
            <p:nvPr/>
          </p:nvCxnSpPr>
          <p:spPr>
            <a:xfrm flipH="1" rot="10800000">
              <a:off x="1822076" y="2077571"/>
              <a:ext cx="53789" cy="2252382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6863"/>
                </a:srgbClr>
              </a:outerShdw>
            </a:effectLst>
          </p:spPr>
        </p:cxnSp>
      </p:grpSp>
      <p:cxnSp>
        <p:nvCxnSpPr>
          <p:cNvPr id="162" name="Google Shape;162;p22"/>
          <p:cNvCxnSpPr/>
          <p:nvPr/>
        </p:nvCxnSpPr>
        <p:spPr>
          <a:xfrm>
            <a:off x="6266330" y="2682688"/>
            <a:ext cx="2050676" cy="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3"/>
              </a:srgbClr>
            </a:outerShdw>
          </a:effectLst>
        </p:spPr>
      </p:cxnSp>
      <p:sp>
        <p:nvSpPr>
          <p:cNvPr id="163" name="Google Shape;163;p22"/>
          <p:cNvSpPr txBox="1"/>
          <p:nvPr/>
        </p:nvSpPr>
        <p:spPr>
          <a:xfrm>
            <a:off x="0" y="0"/>
            <a:ext cx="35961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Gráficos de funções 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ogo nova GOVERN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