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4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1599">
          <p15:clr>
            <a:srgbClr val="A4A3A4"/>
          </p15:clr>
        </p15:guide>
        <p15:guide id="4" pos="287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4" orient="horz"/>
        <p:guide pos="3840"/>
        <p:guide pos="1599" orient="horz"/>
        <p:guide pos="2874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3a34721fa9_0_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8" name="Google Shape;58;g13a34721fa9_0_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3" name="Google Shape;153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963c85078e_1_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963c85078e_1_5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g3963c85078e_1_5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963c85078e_1_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963c85078e_1_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g3963c85078e_1_6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d150e2313e_0_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d150e2313e_0_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g3d150e2313e_0_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963c85078e_1_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963c85078e_1_6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g3963c85078e_1_6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d150e2313e_0_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d150e2313e_0_4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g3d150e2313e_0_4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963c85078e_1_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963c85078e_1_5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g3963c85078e_1_5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3f3740d7b1_0_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3f3740d7b1_0_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g33f3740d7b1_0_1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2e41773aa78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2e41773aa78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g2e41773aa78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d3af920706_0_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8" name="Google Shape;288;g3d3af920706_0_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cfea3e29e5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" name="Google Shape;63;g3cfea3e29e5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ed5cf86261_7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0" name="Google Shape;300;g3ed5cf86261_7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963c85078e_1_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2" name="Google Shape;312;g3963c85078e_1_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70" name="Google Shape;70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61731ea0f2_0_6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" name="Google Shape;80;g361731ea0f2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1" name="Google Shape;91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d4cdb562c7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d4cdb562c7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g3d4cdb562c7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963c85078e_1_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963c85078e_1_4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g3963c85078e_1_4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2" name="Google Shape;12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0" name="Google Shape;140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6" name="Google Shape;16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7" name="Google Shape;17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>
  <p:cSld name="Título e conteúdo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9" name="Google Shape;39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13" name="Google Shape;13;p1" title="Prancheta 2.png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7444996" y="0"/>
            <a:ext cx="1699005" cy="31027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hyperlink" Target="https://drive.google.com/file/d/1wmoNv_XZoyrcuORpbOU1tOPPNpUOykb_/view?usp=sharing" TargetMode="External"/><Relationship Id="rId6" Type="http://schemas.openxmlformats.org/officeDocument/2006/relationships/hyperlink" Target="https://pt.khanacademy.org/login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hyperlink" Target="https://drive.google.com/file/d/1wmoNv_XZoyrcuORpbOU1tOPPNpUOykb_/view?usp=sharing" TargetMode="External"/><Relationship Id="rId6" Type="http://schemas.openxmlformats.org/officeDocument/2006/relationships/hyperlink" Target="https://pt.khanacademy.org/math/1-serie-em-mat-pr/x4a69abeb8ccd9113:2-trimestre-2026/x4a69abeb8ccd9113:semana-1-funcao-polinomial-do-1-grau/a/funcao-afim?lang=pt" TargetMode="External"/><Relationship Id="rId7" Type="http://schemas.openxmlformats.org/officeDocument/2006/relationships/hyperlink" Target="https://pt.khanacademy.org/login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8.png"/><Relationship Id="rId4" Type="http://schemas.openxmlformats.org/officeDocument/2006/relationships/hyperlink" Target="https://forms.gle/ZuC8G4UPYMEdztJy5" TargetMode="External"/><Relationship Id="rId5" Type="http://schemas.openxmlformats.org/officeDocument/2006/relationships/hyperlink" Target="https://www.canva.com/pt_br/educacao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docs.google.com/presentation/d/1Ofd-gy7KIJd26zbo2-nt6zVk1GptJjW98Up7nfIcHZc/edit?usp=sharing" TargetMode="External"/><Relationship Id="rId4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/>
        </p:nvSpPr>
        <p:spPr>
          <a:xfrm>
            <a:off x="636070" y="562118"/>
            <a:ext cx="7852800" cy="41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5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i="0" lang="pt-BR" sz="4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MATEMÁTICA</a:t>
            </a:r>
            <a:endParaRPr b="1" i="0" sz="4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5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t/>
            </a:r>
            <a:endParaRPr b="1" i="0" sz="4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Arial"/>
              <a:buNone/>
            </a:pPr>
            <a:r>
              <a:t/>
            </a:r>
            <a:endParaRPr b="0" i="0" sz="2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1.ª Série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Função polinomial de 1º grau 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Resolução de situações-problema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Aula 3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3"/>
          <p:cNvSpPr txBox="1"/>
          <p:nvPr/>
        </p:nvSpPr>
        <p:spPr>
          <a:xfrm>
            <a:off x="160821" y="2345663"/>
            <a:ext cx="8620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d) 200 quilômetros em um dia, ele pagará R$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370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na locadora X.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23"/>
          <p:cNvSpPr txBox="1"/>
          <p:nvPr/>
        </p:nvSpPr>
        <p:spPr>
          <a:xfrm>
            <a:off x="189758" y="3437516"/>
            <a:ext cx="83256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e) 200 quilômetros em um dia, ele pagará a mesma quantia nas locadoras X e Y.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3"/>
          <p:cNvSpPr txBox="1"/>
          <p:nvPr/>
        </p:nvSpPr>
        <p:spPr>
          <a:xfrm>
            <a:off x="652008" y="2897170"/>
            <a:ext cx="8292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f(x) = 1,30</a:t>
            </a:r>
            <a:r>
              <a:rPr lang="pt-BR" sz="2400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∙</a:t>
            </a:r>
            <a:r>
              <a:rPr b="0" i="0" lang="pt-BR" sz="24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x + 100</a:t>
            </a:r>
            <a:r>
              <a:rPr b="0" i="0" lang="pt-BR" sz="1400" u="none" cap="none" strike="noStrik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                         </a:t>
            </a:r>
            <a:r>
              <a:rPr b="0" i="0" lang="pt-BR" sz="24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f(200) = 1,30</a:t>
            </a:r>
            <a:r>
              <a:rPr lang="pt-BR" sz="2400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∙</a:t>
            </a:r>
            <a:r>
              <a:rPr b="0" i="0" lang="pt-BR" sz="24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(200) + 100 = 360 </a:t>
            </a:r>
            <a:r>
              <a:rPr b="1" i="0" lang="pt-BR" sz="24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(falsa)</a:t>
            </a:r>
            <a:endParaRPr b="1" i="0" sz="1400" u="none" cap="none" strike="noStrik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23"/>
          <p:cNvSpPr txBox="1"/>
          <p:nvPr/>
        </p:nvSpPr>
        <p:spPr>
          <a:xfrm>
            <a:off x="704450" y="4264935"/>
            <a:ext cx="8325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g(x) = 1,50</a:t>
            </a:r>
            <a:r>
              <a:rPr lang="pt-BR" sz="2400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∙</a:t>
            </a:r>
            <a:r>
              <a:rPr b="0" i="0" lang="pt-BR" sz="24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x + 70</a:t>
            </a:r>
            <a:r>
              <a:rPr b="0" i="0" lang="pt-BR" sz="1400" u="none" cap="none" strike="noStrik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                            </a:t>
            </a:r>
            <a:r>
              <a:rPr b="0" i="0" lang="pt-BR" sz="24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g(200) = 1,50</a:t>
            </a:r>
            <a:r>
              <a:rPr lang="pt-BR" sz="2400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∙</a:t>
            </a:r>
            <a:r>
              <a:rPr b="0" i="0" lang="pt-BR" sz="24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(200) + 70 = 370 </a:t>
            </a:r>
            <a:r>
              <a:rPr b="1" i="0" lang="pt-BR" sz="24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(falsa)</a:t>
            </a:r>
            <a:endParaRPr b="1" i="0" sz="1400" u="none" cap="none" strike="noStrik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3"/>
          <p:cNvSpPr txBox="1"/>
          <p:nvPr/>
        </p:nvSpPr>
        <p:spPr>
          <a:xfrm>
            <a:off x="620500" y="523325"/>
            <a:ext cx="8230200" cy="178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Logo         </a:t>
            </a:r>
            <a:r>
              <a:rPr b="0" i="0" lang="pt-BR" sz="24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1,30</a:t>
            </a:r>
            <a:r>
              <a:rPr lang="pt-BR" sz="2400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∙</a:t>
            </a:r>
            <a:r>
              <a:rPr b="0" i="0" lang="pt-BR" sz="24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x + 100 &lt; 1,50</a:t>
            </a:r>
            <a:r>
              <a:rPr lang="pt-BR" sz="2400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∙</a:t>
            </a:r>
            <a:r>
              <a:rPr b="0" i="0" lang="pt-BR" sz="24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x + 70</a:t>
            </a:r>
            <a:r>
              <a:rPr lang="pt-BR">
                <a:solidFill>
                  <a:srgbClr val="CC0000"/>
                </a:solidFill>
              </a:rPr>
              <a:t>             </a:t>
            </a:r>
            <a:r>
              <a:rPr b="0" i="0" lang="pt-BR" sz="24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30 &lt; 0,20x</a:t>
            </a:r>
            <a:r>
              <a:rPr lang="pt-BR">
                <a:solidFill>
                  <a:srgbClr val="CC0000"/>
                </a:solidFill>
              </a:rPr>
              <a:t>           </a:t>
            </a:r>
            <a:r>
              <a:rPr b="0" i="0" lang="pt-BR" sz="24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150 &lt; x </a:t>
            </a:r>
            <a:r>
              <a:rPr b="1" i="0" lang="pt-BR" sz="24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(verdadeira)</a:t>
            </a:r>
            <a:endParaRPr b="1" i="0" sz="1400" u="none" cap="none" strike="noStrik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Para que X seja mais vantajoso que Y, a quantidade de quilômetros x deve ser maior que 150.  </a:t>
            </a:r>
            <a:endParaRPr b="0" i="0" sz="1400" u="none" cap="none" strike="noStrik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3"/>
          <p:cNvSpPr/>
          <p:nvPr/>
        </p:nvSpPr>
        <p:spPr>
          <a:xfrm>
            <a:off x="1476600" y="852225"/>
            <a:ext cx="378300" cy="299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EA99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3"/>
          <p:cNvSpPr/>
          <p:nvPr/>
        </p:nvSpPr>
        <p:spPr>
          <a:xfrm>
            <a:off x="5260250" y="822375"/>
            <a:ext cx="378300" cy="299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EA99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3"/>
          <p:cNvSpPr/>
          <p:nvPr/>
        </p:nvSpPr>
        <p:spPr>
          <a:xfrm>
            <a:off x="7147075" y="810300"/>
            <a:ext cx="378300" cy="299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EA99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23"/>
          <p:cNvSpPr txBox="1"/>
          <p:nvPr/>
        </p:nvSpPr>
        <p:spPr>
          <a:xfrm>
            <a:off x="146625" y="35900"/>
            <a:ext cx="74034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c) acima de 150 quilômetros em um dia, será mais vantajoso contratar a locadora X.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4"/>
          <p:cNvSpPr txBox="1"/>
          <p:nvPr/>
        </p:nvSpPr>
        <p:spPr>
          <a:xfrm>
            <a:off x="0" y="0"/>
            <a:ext cx="35961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Praticando</a:t>
            </a:r>
            <a:r>
              <a:rPr b="1" i="0" lang="pt-B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4"/>
          <p:cNvSpPr txBox="1"/>
          <p:nvPr/>
        </p:nvSpPr>
        <p:spPr>
          <a:xfrm>
            <a:off x="149525" y="560704"/>
            <a:ext cx="88365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(UECE) Um equipamento eletrônico utilizado por uma indústria tem seu valor monetário continuamente reduzido em função do uso e do surgimento de novas tecnologias, dentre outros fatores. Se o valor monetário do equipamento decresce linearmente com o tempo, sabendo-se que foi adquirido há três anos pelo valor de R$ 180.000,00 e que hoje está avaliado em R$ 135.000,00, é correto afirmar que o valor monetário do equipamento daqui a dois anos será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24"/>
          <p:cNvSpPr txBox="1"/>
          <p:nvPr/>
        </p:nvSpPr>
        <p:spPr>
          <a:xfrm>
            <a:off x="284075" y="3319643"/>
            <a:ext cx="25719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lphaUcParenR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R$ 105.000,00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lphaUcParenR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R$ 115.000,00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lphaUcParenR"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R$ 108.000,00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lphaUcParenR"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R$ 112.000,00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24"/>
          <p:cNvSpPr/>
          <p:nvPr/>
        </p:nvSpPr>
        <p:spPr>
          <a:xfrm>
            <a:off x="284075" y="3401599"/>
            <a:ext cx="373800" cy="418500"/>
          </a:xfrm>
          <a:prstGeom prst="ellipse">
            <a:avLst/>
          </a:prstGeom>
          <a:noFill/>
          <a:ln cap="flat" cmpd="sng" w="28575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24"/>
          <p:cNvSpPr txBox="1"/>
          <p:nvPr/>
        </p:nvSpPr>
        <p:spPr>
          <a:xfrm>
            <a:off x="3939890" y="3416419"/>
            <a:ext cx="4635000" cy="1569900"/>
          </a:xfrm>
          <a:prstGeom prst="rect">
            <a:avLst/>
          </a:prstGeom>
          <a:noFill/>
          <a:ln cap="flat" cmpd="sng" w="19050">
            <a:solidFill>
              <a:srgbClr val="5597D3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Converse com o colega mais próximo. Verifiquem como é possível resolver o problema.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Após o tempo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o(a) professor(a) corrigirá.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4" name="Google Shape;17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28150" y="33825"/>
            <a:ext cx="605475" cy="6016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5" name="Google Shape;175;p24"/>
          <p:cNvGrpSpPr/>
          <p:nvPr/>
        </p:nvGrpSpPr>
        <p:grpSpPr>
          <a:xfrm>
            <a:off x="5940863" y="135454"/>
            <a:ext cx="1139015" cy="458684"/>
            <a:chOff x="282275" y="167828"/>
            <a:chExt cx="1375954" cy="554100"/>
          </a:xfrm>
        </p:grpSpPr>
        <p:sp>
          <p:nvSpPr>
            <p:cNvPr id="176" name="Google Shape;176;p24"/>
            <p:cNvSpPr/>
            <p:nvPr/>
          </p:nvSpPr>
          <p:spPr>
            <a:xfrm>
              <a:off x="733629" y="258456"/>
              <a:ext cx="924600" cy="372900"/>
            </a:xfrm>
            <a:prstGeom prst="roundRect">
              <a:avLst>
                <a:gd fmla="val 16667" name="adj"/>
              </a:avLst>
            </a:prstGeom>
            <a:solidFill>
              <a:srgbClr val="E7E6E6"/>
            </a:solidFill>
            <a:ln cap="flat" cmpd="sng" w="787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9100" lIns="99100" spcFirstLastPara="1" rIns="99100" wrap="square" tIns="991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90"/>
                <a:buFont typeface="Arial"/>
                <a:buNone/>
              </a:pPr>
              <a:r>
                <a:rPr b="0" i="0" lang="pt-BR" sz="1324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02 min</a:t>
              </a:r>
              <a:endParaRPr b="0" i="0" sz="1324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7" name="Google Shape;177;p2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82275" y="167828"/>
              <a:ext cx="638700" cy="5541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5"/>
          <p:cNvSpPr txBox="1"/>
          <p:nvPr/>
        </p:nvSpPr>
        <p:spPr>
          <a:xfrm>
            <a:off x="0" y="0"/>
            <a:ext cx="35961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Resolvendo 2</a:t>
            </a:r>
            <a:r>
              <a:rPr b="1" i="0" lang="pt-B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25"/>
          <p:cNvSpPr txBox="1"/>
          <p:nvPr/>
        </p:nvSpPr>
        <p:spPr>
          <a:xfrm>
            <a:off x="299050" y="1360849"/>
            <a:ext cx="8597400" cy="9234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Vamos traduzir o enunciado para a “linguagem matemática”.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Como o valor decresce linearmente, usamos a função: 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f(x) = ax + b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25"/>
          <p:cNvSpPr txBox="1"/>
          <p:nvPr/>
        </p:nvSpPr>
        <p:spPr>
          <a:xfrm>
            <a:off x="299050" y="2327944"/>
            <a:ext cx="4515600" cy="27705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Onde: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é o tempo (em anos).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f(x)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é o valor do equipamento.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é o valor inicial (coeficiente linear).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é a taxa de desvalorização por ano (coeficiente angular).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25"/>
          <p:cNvSpPr txBox="1"/>
          <p:nvPr/>
        </p:nvSpPr>
        <p:spPr>
          <a:xfrm>
            <a:off x="5360325" y="2350227"/>
            <a:ext cx="3536100" cy="16623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Dados: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Há 3 anos (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= 0):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 valor era R$ 180.000,00.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Logo, 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= 180.000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25"/>
          <p:cNvSpPr txBox="1"/>
          <p:nvPr/>
        </p:nvSpPr>
        <p:spPr>
          <a:xfrm>
            <a:off x="5360500" y="4154363"/>
            <a:ext cx="3536100" cy="9234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Hoje (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= 3):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 valor é R$ 135.000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25"/>
          <p:cNvSpPr txBox="1"/>
          <p:nvPr/>
        </p:nvSpPr>
        <p:spPr>
          <a:xfrm>
            <a:off x="299050" y="512210"/>
            <a:ext cx="8597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Uma função real de variável real decresce linearmente se é do tipo f(x) = ax + b, com a e b números reais constantes e a &lt; 0.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6"/>
          <p:cNvSpPr/>
          <p:nvPr/>
        </p:nvSpPr>
        <p:spPr>
          <a:xfrm>
            <a:off x="5426350" y="3281974"/>
            <a:ext cx="1952400" cy="523200"/>
          </a:xfrm>
          <a:prstGeom prst="rect">
            <a:avLst/>
          </a:prstGeom>
          <a:noFill/>
          <a:ln cap="flat" cmpd="sng" w="1905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26"/>
          <p:cNvSpPr txBox="1"/>
          <p:nvPr/>
        </p:nvSpPr>
        <p:spPr>
          <a:xfrm>
            <a:off x="0" y="0"/>
            <a:ext cx="35961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Resolvendo 2</a:t>
            </a:r>
            <a:r>
              <a:rPr b="1" i="0" lang="pt-B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6"/>
          <p:cNvSpPr txBox="1"/>
          <p:nvPr/>
        </p:nvSpPr>
        <p:spPr>
          <a:xfrm>
            <a:off x="41114" y="568169"/>
            <a:ext cx="5079900" cy="5541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Calculando a taxa de desvalorização (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)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26"/>
          <p:cNvSpPr txBox="1"/>
          <p:nvPr/>
        </p:nvSpPr>
        <p:spPr>
          <a:xfrm>
            <a:off x="302775" y="965275"/>
            <a:ext cx="4227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Vamos descobrir quanto o valor cai a cada ano.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26"/>
          <p:cNvSpPr txBox="1"/>
          <p:nvPr/>
        </p:nvSpPr>
        <p:spPr>
          <a:xfrm>
            <a:off x="302775" y="1726200"/>
            <a:ext cx="4362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Substituindo os valores do “hoje” (x = 3) na fórmula: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26"/>
          <p:cNvSpPr txBox="1"/>
          <p:nvPr/>
        </p:nvSpPr>
        <p:spPr>
          <a:xfrm>
            <a:off x="889624" y="2490549"/>
            <a:ext cx="2467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f(x) = ax + b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26"/>
          <p:cNvSpPr txBox="1"/>
          <p:nvPr/>
        </p:nvSpPr>
        <p:spPr>
          <a:xfrm>
            <a:off x="299029" y="2941934"/>
            <a:ext cx="3409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135.000 = 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∙ 3 + 180.000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26"/>
          <p:cNvSpPr txBox="1"/>
          <p:nvPr/>
        </p:nvSpPr>
        <p:spPr>
          <a:xfrm>
            <a:off x="530807" y="3351692"/>
            <a:ext cx="3154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= 135.000 – 180.000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26"/>
          <p:cNvSpPr txBox="1"/>
          <p:nvPr/>
        </p:nvSpPr>
        <p:spPr>
          <a:xfrm>
            <a:off x="553266" y="3855868"/>
            <a:ext cx="2153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= – 45.000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26"/>
          <p:cNvSpPr txBox="1"/>
          <p:nvPr/>
        </p:nvSpPr>
        <p:spPr>
          <a:xfrm>
            <a:off x="710350" y="4349800"/>
            <a:ext cx="1801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= – 15.000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26"/>
          <p:cNvSpPr txBox="1"/>
          <p:nvPr/>
        </p:nvSpPr>
        <p:spPr>
          <a:xfrm>
            <a:off x="2511850" y="3943120"/>
            <a:ext cx="4403400" cy="9234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Isso significa que o equipamento perde R$ 15.000 de valor por ano.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26"/>
          <p:cNvSpPr txBox="1"/>
          <p:nvPr/>
        </p:nvSpPr>
        <p:spPr>
          <a:xfrm>
            <a:off x="5426350" y="568175"/>
            <a:ext cx="3470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 pergunta pede o valor daqui a dois anos.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26"/>
          <p:cNvSpPr txBox="1"/>
          <p:nvPr/>
        </p:nvSpPr>
        <p:spPr>
          <a:xfrm>
            <a:off x="5399950" y="1356600"/>
            <a:ext cx="3526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Daqui a dois anos o tempo total será de 5 anos (x = 5).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26"/>
          <p:cNvSpPr txBox="1"/>
          <p:nvPr/>
        </p:nvSpPr>
        <p:spPr>
          <a:xfrm>
            <a:off x="5399950" y="2257320"/>
            <a:ext cx="3677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f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(5) = – 15.000 ∙ 5 + 180.000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26"/>
          <p:cNvSpPr txBox="1"/>
          <p:nvPr/>
        </p:nvSpPr>
        <p:spPr>
          <a:xfrm>
            <a:off x="5415744" y="2717203"/>
            <a:ext cx="3470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f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(5) = – 75.000  + 180.000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26"/>
          <p:cNvSpPr txBox="1"/>
          <p:nvPr/>
        </p:nvSpPr>
        <p:spPr>
          <a:xfrm>
            <a:off x="5399950" y="3233500"/>
            <a:ext cx="2005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f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(5) =  105.000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26"/>
          <p:cNvSpPr txBox="1"/>
          <p:nvPr/>
        </p:nvSpPr>
        <p:spPr>
          <a:xfrm>
            <a:off x="7042625" y="4137565"/>
            <a:ext cx="1883700" cy="554100"/>
          </a:xfrm>
          <a:prstGeom prst="rect">
            <a:avLst/>
          </a:prstGeom>
          <a:noFill/>
          <a:ln cap="flat" cmpd="sng" w="1905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Alternativa A.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1" name="Google Shape;211;p26"/>
          <p:cNvCxnSpPr/>
          <p:nvPr/>
        </p:nvCxnSpPr>
        <p:spPr>
          <a:xfrm>
            <a:off x="5278075" y="598075"/>
            <a:ext cx="15000" cy="32223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dot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7"/>
          <p:cNvSpPr txBox="1"/>
          <p:nvPr/>
        </p:nvSpPr>
        <p:spPr>
          <a:xfrm>
            <a:off x="0" y="0"/>
            <a:ext cx="35961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Praticando</a:t>
            </a:r>
            <a:r>
              <a:rPr b="1" i="0" lang="pt-B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27"/>
          <p:cNvSpPr txBox="1"/>
          <p:nvPr/>
        </p:nvSpPr>
        <p:spPr>
          <a:xfrm>
            <a:off x="313987" y="1001800"/>
            <a:ext cx="1809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(Enem/MEC)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7"/>
          <p:cNvSpPr txBox="1"/>
          <p:nvPr/>
        </p:nvSpPr>
        <p:spPr>
          <a:xfrm>
            <a:off x="114989" y="1460387"/>
            <a:ext cx="4388400" cy="35094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VENDEDORES JOVENS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Fábrica de LONAS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Venda no Atacado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10 vagas para estudantes,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18 a 20 anos, sem experiência.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Salário: R$ 300 fixo + comissão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de R$ 0,50 por m² vendido.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Contato: 0xx97 - 43421167 ou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atacadista@lonaboa.com.br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27"/>
          <p:cNvSpPr txBox="1"/>
          <p:nvPr/>
        </p:nvSpPr>
        <p:spPr>
          <a:xfrm>
            <a:off x="4562475" y="438750"/>
            <a:ext cx="44703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Na seleção para as vagas deste anúncio, feita por telefone ou correio eletrônico, propunha-se aos candidatos uma questão a ser resolvida na hora.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27"/>
          <p:cNvSpPr txBox="1"/>
          <p:nvPr/>
        </p:nvSpPr>
        <p:spPr>
          <a:xfrm>
            <a:off x="4550925" y="2470650"/>
            <a:ext cx="44934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Deveriam calcular seu salário no primeiro mês, se vendessem 500 m de tecido com largura de 1,40 m, e no segundo mês, se vendessem o dobro do mesmo tecido.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2" name="Google Shape;222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38551" y="630199"/>
            <a:ext cx="759484" cy="523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3" name="Google Shape;223;p27"/>
          <p:cNvGrpSpPr/>
          <p:nvPr/>
        </p:nvGrpSpPr>
        <p:grpSpPr>
          <a:xfrm>
            <a:off x="5940863" y="135454"/>
            <a:ext cx="1139015" cy="458684"/>
            <a:chOff x="282275" y="167828"/>
            <a:chExt cx="1375954" cy="554100"/>
          </a:xfrm>
        </p:grpSpPr>
        <p:sp>
          <p:nvSpPr>
            <p:cNvPr id="224" name="Google Shape;224;p27"/>
            <p:cNvSpPr/>
            <p:nvPr/>
          </p:nvSpPr>
          <p:spPr>
            <a:xfrm>
              <a:off x="733629" y="258456"/>
              <a:ext cx="924600" cy="372900"/>
            </a:xfrm>
            <a:prstGeom prst="roundRect">
              <a:avLst>
                <a:gd fmla="val 16667" name="adj"/>
              </a:avLst>
            </a:prstGeom>
            <a:solidFill>
              <a:srgbClr val="E7E6E6"/>
            </a:solidFill>
            <a:ln cap="flat" cmpd="sng" w="787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9100" lIns="99100" spcFirstLastPara="1" rIns="99100" wrap="square" tIns="991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90"/>
                <a:buFont typeface="Arial"/>
                <a:buNone/>
              </a:pPr>
              <a:r>
                <a:rPr b="0" i="0" lang="pt-BR" sz="1324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r>
                <a:rPr lang="pt-BR" sz="1324">
                  <a:latin typeface="Calibri"/>
                  <a:ea typeface="Calibri"/>
                  <a:cs typeface="Calibri"/>
                  <a:sym typeface="Calibri"/>
                </a:rPr>
                <a:t>5</a:t>
              </a:r>
              <a:r>
                <a:rPr b="0" i="0" lang="pt-BR" sz="1324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min</a:t>
              </a:r>
              <a:endParaRPr b="0" i="0" sz="1324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25" name="Google Shape;225;p2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82275" y="167828"/>
              <a:ext cx="638700" cy="5541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6" name="Google Shape;226;p27"/>
          <p:cNvSpPr txBox="1"/>
          <p:nvPr/>
        </p:nvSpPr>
        <p:spPr>
          <a:xfrm>
            <a:off x="49900" y="523200"/>
            <a:ext cx="3121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Copie em seu caderno.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8"/>
          <p:cNvSpPr txBox="1"/>
          <p:nvPr/>
        </p:nvSpPr>
        <p:spPr>
          <a:xfrm>
            <a:off x="0" y="0"/>
            <a:ext cx="35961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Praticando</a:t>
            </a:r>
            <a:r>
              <a:rPr b="1" i="0" lang="pt-B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28"/>
          <p:cNvSpPr txBox="1"/>
          <p:nvPr/>
        </p:nvSpPr>
        <p:spPr>
          <a:xfrm>
            <a:off x="224275" y="583008"/>
            <a:ext cx="4725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Foram bem-sucedidos os jovens que responderam, respectivamente,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28"/>
          <p:cNvSpPr txBox="1"/>
          <p:nvPr/>
        </p:nvSpPr>
        <p:spPr>
          <a:xfrm>
            <a:off x="313975" y="1790497"/>
            <a:ext cx="43062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lphaUcParenR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R$ 300 e R$ 500.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lphaUcParenR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R$ 550 e R$ 850.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lphaUcParenR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R$ 650 e R$ 1.000.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lphaUcParenR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R$ 650 e R$ 1.300.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lphaUcParenR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R$ 950 e R$ 1.900.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5" name="Google Shape;235;p28"/>
          <p:cNvCxnSpPr/>
          <p:nvPr/>
        </p:nvCxnSpPr>
        <p:spPr>
          <a:xfrm>
            <a:off x="4971559" y="695275"/>
            <a:ext cx="22500" cy="40221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236" name="Google Shape;236;p28"/>
          <p:cNvSpPr txBox="1"/>
          <p:nvPr/>
        </p:nvSpPr>
        <p:spPr>
          <a:xfrm>
            <a:off x="5128550" y="560700"/>
            <a:ext cx="36633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Transformando o anúncio em uma expressão matemática. O salário (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) depende da área vendida em metros quadrados (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):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28"/>
          <p:cNvSpPr txBox="1"/>
          <p:nvPr/>
        </p:nvSpPr>
        <p:spPr>
          <a:xfrm>
            <a:off x="5143518" y="2480450"/>
            <a:ext cx="36633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Parte fixa: R$ 300.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Parte variável: R$ 0,50 por m² vendido.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28"/>
          <p:cNvSpPr txBox="1"/>
          <p:nvPr/>
        </p:nvSpPr>
        <p:spPr>
          <a:xfrm>
            <a:off x="5666803" y="3773450"/>
            <a:ext cx="2736300" cy="9234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 fórmula é: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= 300 + 0,50 ∙ 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A</a:t>
            </a:r>
            <a:endParaRPr i="1"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9"/>
          <p:cNvSpPr txBox="1"/>
          <p:nvPr/>
        </p:nvSpPr>
        <p:spPr>
          <a:xfrm>
            <a:off x="0" y="0"/>
            <a:ext cx="35961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Resolvendo 3</a:t>
            </a:r>
            <a:r>
              <a:rPr b="1" i="0" lang="pt-B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29"/>
          <p:cNvSpPr txBox="1"/>
          <p:nvPr/>
        </p:nvSpPr>
        <p:spPr>
          <a:xfrm>
            <a:off x="313994" y="545744"/>
            <a:ext cx="4203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Cálculo do 1º mês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29"/>
          <p:cNvSpPr txBox="1"/>
          <p:nvPr/>
        </p:nvSpPr>
        <p:spPr>
          <a:xfrm>
            <a:off x="328946" y="971036"/>
            <a:ext cx="40818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No primeiro mês, o jovem vendeu 500 m de tecido com 1,40 m de largura.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29"/>
          <p:cNvSpPr txBox="1"/>
          <p:nvPr/>
        </p:nvSpPr>
        <p:spPr>
          <a:xfrm>
            <a:off x="351374" y="2115733"/>
            <a:ext cx="4306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Área: precisamos da área em 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²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29"/>
          <p:cNvSpPr txBox="1"/>
          <p:nvPr/>
        </p:nvSpPr>
        <p:spPr>
          <a:xfrm>
            <a:off x="986824" y="2537040"/>
            <a:ext cx="3154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= 500 ∙ 1,40 = 700 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²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29"/>
          <p:cNvSpPr txBox="1"/>
          <p:nvPr/>
        </p:nvSpPr>
        <p:spPr>
          <a:xfrm>
            <a:off x="388724" y="2971837"/>
            <a:ext cx="4231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Salário: substituindo na fórmula: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29"/>
          <p:cNvSpPr txBox="1"/>
          <p:nvPr/>
        </p:nvSpPr>
        <p:spPr>
          <a:xfrm>
            <a:off x="949426" y="3409055"/>
            <a:ext cx="3461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baseline="-25000" lang="pt-BR" sz="2400"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= 300 + (0,50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∙ 700)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29"/>
          <p:cNvSpPr txBox="1"/>
          <p:nvPr/>
        </p:nvSpPr>
        <p:spPr>
          <a:xfrm>
            <a:off x="983049" y="3944763"/>
            <a:ext cx="3551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baseline="-25000" lang="pt-BR" sz="2400"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= 300 + 350 = R$ 650,00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29"/>
          <p:cNvSpPr txBox="1"/>
          <p:nvPr/>
        </p:nvSpPr>
        <p:spPr>
          <a:xfrm>
            <a:off x="4615586" y="563565"/>
            <a:ext cx="4203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Cálculo do 2º mês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29"/>
          <p:cNvSpPr txBox="1"/>
          <p:nvPr/>
        </p:nvSpPr>
        <p:spPr>
          <a:xfrm>
            <a:off x="4657575" y="933656"/>
            <a:ext cx="42036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No segundo mês, ele vendeu o dobro da metragem (ou o dobro da área).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29"/>
          <p:cNvSpPr txBox="1"/>
          <p:nvPr/>
        </p:nvSpPr>
        <p:spPr>
          <a:xfrm>
            <a:off x="4657575" y="2055939"/>
            <a:ext cx="3992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Nova área: 700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∙ 2 = 1400 </a:t>
            </a:r>
            <a:r>
              <a:rPr i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²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29"/>
          <p:cNvSpPr txBox="1"/>
          <p:nvPr/>
        </p:nvSpPr>
        <p:spPr>
          <a:xfrm>
            <a:off x="4657575" y="2468013"/>
            <a:ext cx="3790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Novo salário: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29"/>
          <p:cNvSpPr txBox="1"/>
          <p:nvPr/>
        </p:nvSpPr>
        <p:spPr>
          <a:xfrm>
            <a:off x="5278175" y="2872593"/>
            <a:ext cx="3154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baseline="-25000" lang="pt-BR" sz="24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= 300 + (0,50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∙ 1400)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29"/>
          <p:cNvSpPr txBox="1"/>
          <p:nvPr/>
        </p:nvSpPr>
        <p:spPr>
          <a:xfrm>
            <a:off x="5300627" y="3307075"/>
            <a:ext cx="3797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baseline="-25000" lang="pt-BR" sz="24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= 300 + 700 = R$ 1000,00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29"/>
          <p:cNvSpPr txBox="1"/>
          <p:nvPr/>
        </p:nvSpPr>
        <p:spPr>
          <a:xfrm>
            <a:off x="4463175" y="3827712"/>
            <a:ext cx="4635300" cy="12930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Embora a produção tenha dobrado, o salário não dobrou, pois a parte fixa (R$ 300) permanece constante.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29"/>
          <p:cNvSpPr/>
          <p:nvPr/>
        </p:nvSpPr>
        <p:spPr>
          <a:xfrm>
            <a:off x="3087600" y="4005075"/>
            <a:ext cx="1323000" cy="433500"/>
          </a:xfrm>
          <a:prstGeom prst="rect">
            <a:avLst/>
          </a:prstGeom>
          <a:noFill/>
          <a:ln cap="flat" cmpd="sng" w="1905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29"/>
          <p:cNvSpPr/>
          <p:nvPr/>
        </p:nvSpPr>
        <p:spPr>
          <a:xfrm>
            <a:off x="7401724" y="3352413"/>
            <a:ext cx="1459500" cy="433500"/>
          </a:xfrm>
          <a:prstGeom prst="rect">
            <a:avLst/>
          </a:prstGeom>
          <a:noFill/>
          <a:ln cap="flat" cmpd="sng" w="1905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29"/>
          <p:cNvSpPr txBox="1"/>
          <p:nvPr/>
        </p:nvSpPr>
        <p:spPr>
          <a:xfrm>
            <a:off x="1107500" y="4528350"/>
            <a:ext cx="1935300" cy="554100"/>
          </a:xfrm>
          <a:prstGeom prst="rect">
            <a:avLst/>
          </a:prstGeom>
          <a:noFill/>
          <a:ln cap="flat" cmpd="sng" w="28575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Alternativa C.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2" name="Google Shape;262;p29"/>
          <p:cNvCxnSpPr/>
          <p:nvPr/>
        </p:nvCxnSpPr>
        <p:spPr>
          <a:xfrm>
            <a:off x="4590275" y="627975"/>
            <a:ext cx="7500" cy="30279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dash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0"/>
          <p:cNvSpPr txBox="1"/>
          <p:nvPr/>
        </p:nvSpPr>
        <p:spPr>
          <a:xfrm>
            <a:off x="76200" y="728075"/>
            <a:ext cx="48669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just"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rabicPeriod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(IFPE) Os volumes de água V, medidos em litros, em dois reservatórios A e B, variam em função do tempo t, medido em minutos, segundo as seguintes relações: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      V</a:t>
            </a:r>
            <a:r>
              <a:rPr baseline="-25000" lang="pt-BR" sz="2400"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(t) = 200 + 3t e V</a:t>
            </a:r>
            <a:r>
              <a:rPr baseline="-25000" lang="pt-BR" sz="2400"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(t) = 5000 – 3t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30"/>
          <p:cNvSpPr txBox="1"/>
          <p:nvPr/>
        </p:nvSpPr>
        <p:spPr>
          <a:xfrm>
            <a:off x="5650150" y="809700"/>
            <a:ext cx="30726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lphaLcParenR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t = 500 minutos.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lphaLcParenR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t = 600 minutos.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lphaLcParenR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t = 700 minutos.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lphaLcParenR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t = 800 minutos.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lphaLcParenR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t = 900 minutos.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30"/>
          <p:cNvSpPr/>
          <p:nvPr/>
        </p:nvSpPr>
        <p:spPr>
          <a:xfrm>
            <a:off x="5617125" y="1971775"/>
            <a:ext cx="426000" cy="4560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30"/>
          <p:cNvSpPr txBox="1"/>
          <p:nvPr/>
        </p:nvSpPr>
        <p:spPr>
          <a:xfrm>
            <a:off x="484225" y="3501450"/>
            <a:ext cx="43371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Determine o instante t em que os reservatórios estarão com o mesmo volume.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30"/>
          <p:cNvSpPr txBox="1"/>
          <p:nvPr/>
        </p:nvSpPr>
        <p:spPr>
          <a:xfrm>
            <a:off x="0" y="0"/>
            <a:ext cx="43212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Pratique mais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30"/>
          <p:cNvSpPr/>
          <p:nvPr/>
        </p:nvSpPr>
        <p:spPr>
          <a:xfrm>
            <a:off x="6007350" y="4425900"/>
            <a:ext cx="2283600" cy="575700"/>
          </a:xfrm>
          <a:prstGeom prst="ellipse">
            <a:avLst/>
          </a:prstGeom>
          <a:solidFill>
            <a:srgbClr val="E7E6E6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4" name="Google Shape;27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33700" y="2841600"/>
            <a:ext cx="2283521" cy="199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1"/>
          <p:cNvSpPr txBox="1"/>
          <p:nvPr/>
        </p:nvSpPr>
        <p:spPr>
          <a:xfrm>
            <a:off x="256275" y="654075"/>
            <a:ext cx="86850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2.   (PAEBES). Em uma transportadora, o preço P, em reais, que um cliente paga pelo transporte de uma mercadoria depende do seu peso x, em kg, conforme a lei da função P(x) = 6 + 5x.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31"/>
          <p:cNvSpPr txBox="1"/>
          <p:nvPr/>
        </p:nvSpPr>
        <p:spPr>
          <a:xfrm>
            <a:off x="256275" y="1866100"/>
            <a:ext cx="8685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Nessas condições, o preço a ser pago para transportar uma mercadoria de 7 kg é de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31"/>
          <p:cNvSpPr txBox="1"/>
          <p:nvPr/>
        </p:nvSpPr>
        <p:spPr>
          <a:xfrm>
            <a:off x="864625" y="2757775"/>
            <a:ext cx="33642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lphaUcParenR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R$ 29.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lphaUcParenR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R$ 31.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lphaUcParenR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R$ 35.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lphaUcParenR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R$ 41.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lphaUcParenR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R$ 77.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31"/>
          <p:cNvSpPr/>
          <p:nvPr/>
        </p:nvSpPr>
        <p:spPr>
          <a:xfrm>
            <a:off x="864625" y="3977225"/>
            <a:ext cx="341700" cy="4038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4" name="Google Shape;28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93975" y="2629200"/>
            <a:ext cx="2912775" cy="2384326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31"/>
          <p:cNvSpPr txBox="1"/>
          <p:nvPr/>
        </p:nvSpPr>
        <p:spPr>
          <a:xfrm>
            <a:off x="0" y="0"/>
            <a:ext cx="43212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Pratique mais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32" title="Cópia de MatematicaPR_horiz_principal_KHA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85226" y="144848"/>
            <a:ext cx="2021550" cy="596199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32"/>
          <p:cNvSpPr/>
          <p:nvPr/>
        </p:nvSpPr>
        <p:spPr>
          <a:xfrm>
            <a:off x="1009275" y="1151275"/>
            <a:ext cx="4979100" cy="2781000"/>
          </a:xfrm>
          <a:prstGeom prst="rect">
            <a:avLst/>
          </a:prstGeom>
          <a:noFill/>
          <a:ln cap="flat" cmpd="sng" w="28575">
            <a:solidFill>
              <a:srgbClr val="93C47D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32"/>
          <p:cNvSpPr/>
          <p:nvPr/>
        </p:nvSpPr>
        <p:spPr>
          <a:xfrm>
            <a:off x="1177773" y="1312070"/>
            <a:ext cx="4642200" cy="2459700"/>
          </a:xfrm>
          <a:prstGeom prst="rect">
            <a:avLst/>
          </a:prstGeom>
          <a:solidFill>
            <a:srgbClr val="C0DA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>
                <a:latin typeface="Calibri"/>
                <a:ea typeface="Calibri"/>
                <a:cs typeface="Calibri"/>
                <a:sym typeface="Calibri"/>
              </a:rPr>
              <a:t>Chegou a hora de explorar as atividades recomendadas pelo seu professor.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>
                <a:latin typeface="Calibri"/>
                <a:ea typeface="Calibri"/>
                <a:cs typeface="Calibri"/>
                <a:sym typeface="Calibri"/>
              </a:rPr>
              <a:t>Acesse a Khan Academy e continue avançando. 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32"/>
          <p:cNvSpPr/>
          <p:nvPr/>
        </p:nvSpPr>
        <p:spPr>
          <a:xfrm>
            <a:off x="6358775" y="2624075"/>
            <a:ext cx="2217600" cy="1417800"/>
          </a:xfrm>
          <a:prstGeom prst="wedgeEllipseCallout">
            <a:avLst>
              <a:gd fmla="val 24049" name="adj1"/>
              <a:gd fmla="val 60166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7950" lIns="97950" spcFirstLastPara="1" rIns="97950" wrap="square" tIns="979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4" name="Google Shape;294;p32" title="winky (1)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1508" y="3895660"/>
            <a:ext cx="1307640" cy="130764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32"/>
          <p:cNvSpPr txBox="1"/>
          <p:nvPr/>
        </p:nvSpPr>
        <p:spPr>
          <a:xfrm>
            <a:off x="6386525" y="2810875"/>
            <a:ext cx="2162100" cy="11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7950" lIns="97950" spcFirstLastPara="1" rIns="97950" wrap="square" tIns="979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Professor, caso precise relembrar o passo a passo acesse o tutorial clicando </a:t>
            </a:r>
            <a:r>
              <a:rPr lang="pt-BR" sz="15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AQUI</a:t>
            </a:r>
            <a:r>
              <a:rPr lang="pt-BR" sz="1500"/>
              <a:t>.</a:t>
            </a:r>
            <a:endParaRPr sz="1500"/>
          </a:p>
        </p:txBody>
      </p:sp>
      <p:sp>
        <p:nvSpPr>
          <p:cNvPr id="296" name="Google Shape;296;p32"/>
          <p:cNvSpPr txBox="1"/>
          <p:nvPr/>
        </p:nvSpPr>
        <p:spPr>
          <a:xfrm>
            <a:off x="1005575" y="4041875"/>
            <a:ext cx="4986600" cy="4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https://pt.khanacademy.org/login</a:t>
            </a:r>
            <a:r>
              <a:rPr lang="pt-BR" sz="1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32"/>
          <p:cNvSpPr txBox="1"/>
          <p:nvPr/>
        </p:nvSpPr>
        <p:spPr>
          <a:xfrm>
            <a:off x="0" y="0"/>
            <a:ext cx="4753200" cy="523200"/>
          </a:xfrm>
          <a:prstGeom prst="rect">
            <a:avLst/>
          </a:prstGeom>
          <a:solidFill>
            <a:srgbClr val="E1EF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Desenvolva suas habilidades!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5" title="RCO - MAIS AULAS LOGO-01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9650" y="808100"/>
            <a:ext cx="7951451" cy="3527312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5"/>
          <p:cNvSpPr/>
          <p:nvPr/>
        </p:nvSpPr>
        <p:spPr>
          <a:xfrm flipH="1">
            <a:off x="1050300" y="4393700"/>
            <a:ext cx="8093700" cy="749700"/>
          </a:xfrm>
          <a:prstGeom prst="rtTriangle">
            <a:avLst/>
          </a:prstGeom>
          <a:solidFill>
            <a:srgbClr val="2744C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5"/>
          <p:cNvSpPr/>
          <p:nvPr/>
        </p:nvSpPr>
        <p:spPr>
          <a:xfrm flipH="1" rot="10800000">
            <a:off x="0" y="125"/>
            <a:ext cx="8093700" cy="749700"/>
          </a:xfrm>
          <a:prstGeom prst="rtTriangle">
            <a:avLst/>
          </a:prstGeom>
          <a:solidFill>
            <a:srgbClr val="2FA8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Google Shape;302;p33" title="Cópia de MatematicaPR_horiz_principal_KHA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4401" y="4342148"/>
            <a:ext cx="2021550" cy="596199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33"/>
          <p:cNvSpPr/>
          <p:nvPr/>
        </p:nvSpPr>
        <p:spPr>
          <a:xfrm>
            <a:off x="6160400" y="3600150"/>
            <a:ext cx="1913700" cy="1223400"/>
          </a:xfrm>
          <a:prstGeom prst="wedgeEllipseCallout">
            <a:avLst>
              <a:gd fmla="val 57212" name="adj1"/>
              <a:gd fmla="val 37653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84525" lIns="84525" spcFirstLastPara="1" rIns="84525" wrap="square" tIns="84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94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4" name="Google Shape;304;p33" title="winky (1)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14276" y="4122725"/>
            <a:ext cx="1183900" cy="1183900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33"/>
          <p:cNvSpPr txBox="1"/>
          <p:nvPr/>
        </p:nvSpPr>
        <p:spPr>
          <a:xfrm>
            <a:off x="6279500" y="3649200"/>
            <a:ext cx="1675500" cy="967800"/>
          </a:xfrm>
          <a:prstGeom prst="rect">
            <a:avLst/>
          </a:prstGeom>
          <a:noFill/>
          <a:ln>
            <a:noFill/>
          </a:ln>
        </p:spPr>
        <p:txBody>
          <a:bodyPr anchorCtr="0" anchor="t" bIns="84525" lIns="84525" spcFirstLastPara="1" rIns="84525" wrap="square" tIns="845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94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Caso precise relembrar o passo a passo acesse o tutorial clicando </a:t>
            </a:r>
            <a:r>
              <a:rPr lang="pt-BR" sz="1294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AQUI</a:t>
            </a:r>
            <a:endParaRPr sz="1294"/>
          </a:p>
        </p:txBody>
      </p:sp>
      <p:sp>
        <p:nvSpPr>
          <p:cNvPr id="306" name="Google Shape;306;p33"/>
          <p:cNvSpPr txBox="1"/>
          <p:nvPr/>
        </p:nvSpPr>
        <p:spPr>
          <a:xfrm>
            <a:off x="0" y="0"/>
            <a:ext cx="6818100" cy="477000"/>
          </a:xfrm>
          <a:prstGeom prst="rect">
            <a:avLst/>
          </a:prstGeom>
          <a:solidFill>
            <a:srgbClr val="E1EF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500">
                <a:latin typeface="Calibri"/>
                <a:ea typeface="Calibri"/>
                <a:cs typeface="Calibri"/>
                <a:sym typeface="Calibri"/>
              </a:rPr>
              <a:t>Desenvolva suas habilidades na Khan Academy!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33"/>
          <p:cNvSpPr/>
          <p:nvPr/>
        </p:nvSpPr>
        <p:spPr>
          <a:xfrm>
            <a:off x="4708300" y="1004463"/>
            <a:ext cx="4037100" cy="2428200"/>
          </a:xfrm>
          <a:prstGeom prst="rect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sp>
        <p:nvSpPr>
          <p:cNvPr id="308" name="Google Shape;308;p33"/>
          <p:cNvSpPr/>
          <p:nvPr/>
        </p:nvSpPr>
        <p:spPr>
          <a:xfrm>
            <a:off x="4897300" y="1205013"/>
            <a:ext cx="3659100" cy="20271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Calibri"/>
                <a:ea typeface="Calibri"/>
                <a:cs typeface="Calibri"/>
                <a:sym typeface="Calibri"/>
              </a:rPr>
              <a:t>Consulte as atividades da </a:t>
            </a:r>
            <a:r>
              <a:rPr b="1" lang="pt-BR" sz="1800">
                <a:latin typeface="Calibri"/>
                <a:ea typeface="Calibri"/>
                <a:cs typeface="Calibri"/>
                <a:sym typeface="Calibri"/>
              </a:rPr>
              <a:t>Semana 1</a:t>
            </a:r>
            <a:r>
              <a:rPr lang="pt-BR" sz="1800">
                <a:latin typeface="Calibri"/>
                <a:ea typeface="Calibri"/>
                <a:cs typeface="Calibri"/>
                <a:sym typeface="Calibri"/>
              </a:rPr>
              <a:t> - Função polinomial do 1º grau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 u="sng">
                <a:solidFill>
                  <a:schemeClr val="hlink"/>
                </a:solidFill>
                <a:hlinkClick r:id="rId6"/>
              </a:rPr>
              <a:t>https://pt.khanacademy.org/math/1-serie-em-mat-pr/x4a69abeb8ccd9113:2-trimestre-2026/x4a69abeb8ccd9113:semana-1-funcao-polinomial-do-1-grau/a/funcao-afim?lang=pt</a:t>
            </a:r>
            <a:r>
              <a:rPr lang="pt-BR" sz="1100">
                <a:solidFill>
                  <a:schemeClr val="dk1"/>
                </a:solidFill>
              </a:rPr>
              <a:t> </a:t>
            </a:r>
            <a:endParaRPr b="1"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33"/>
          <p:cNvSpPr txBox="1"/>
          <p:nvPr/>
        </p:nvSpPr>
        <p:spPr>
          <a:xfrm>
            <a:off x="323825" y="1004475"/>
            <a:ext cx="4160100" cy="250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Professor, a proposta desta aula está alinhada às sugestões da </a:t>
            </a:r>
            <a:r>
              <a:rPr b="1" lang="pt-BR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Khan Academy</a:t>
            </a: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organizadas de acordo com o conteúdo planejado.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Utilize o recurso educacional digital para potencializar a aprendizagem de seus estudantes.</a:t>
            </a:r>
            <a:endParaRPr sz="18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4"/>
          <p:cNvSpPr txBox="1"/>
          <p:nvPr/>
        </p:nvSpPr>
        <p:spPr>
          <a:xfrm>
            <a:off x="2829952" y="100091"/>
            <a:ext cx="3266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Referências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5" name="Google Shape;315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9638" y="2167149"/>
            <a:ext cx="8243025" cy="1879375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34"/>
          <p:cNvSpPr txBox="1"/>
          <p:nvPr/>
        </p:nvSpPr>
        <p:spPr>
          <a:xfrm>
            <a:off x="640499" y="4035709"/>
            <a:ext cx="7939800" cy="738900"/>
          </a:xfrm>
          <a:prstGeom prst="rect">
            <a:avLst/>
          </a:prstGeom>
          <a:noFill/>
          <a:ln cap="flat" cmpd="sng" w="190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Professor, caso tenha alguma sugestão ou elogio para esta aula, acesse: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63C1"/>
              </a:buClr>
              <a:buSzPts val="1800"/>
              <a:buFont typeface="Calibri"/>
              <a:buNone/>
            </a:pPr>
            <a:r>
              <a:rPr b="0" i="0" lang="pt-BR" sz="1800" u="sng" cap="none" strike="noStrike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https://forms.gle/ZuC8G4UPYMEdztJy5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34"/>
          <p:cNvSpPr txBox="1"/>
          <p:nvPr/>
        </p:nvSpPr>
        <p:spPr>
          <a:xfrm>
            <a:off x="560700" y="1236438"/>
            <a:ext cx="4102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Imagens: </a:t>
            </a:r>
            <a:r>
              <a:rPr lang="pt-BR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https://www.canva.com/pt_br/educacao/</a:t>
            </a:r>
            <a:r>
              <a:rPr lang="pt-B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</p:txBody>
      </p:sp>
      <p:sp>
        <p:nvSpPr>
          <p:cNvPr id="318" name="Google Shape;318;p34"/>
          <p:cNvSpPr txBox="1"/>
          <p:nvPr/>
        </p:nvSpPr>
        <p:spPr>
          <a:xfrm>
            <a:off x="560700" y="646666"/>
            <a:ext cx="7443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BONJORNO, J. R., GIOVANNI Jr, J. R., FUGITA, Felipe. </a:t>
            </a:r>
            <a:r>
              <a:rPr b="1" lang="pt-B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Por toda parte matemática</a:t>
            </a:r>
            <a:r>
              <a:rPr lang="pt-B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– 1ª ed. – São Paulo: FTD, 2024.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34"/>
          <p:cNvSpPr txBox="1"/>
          <p:nvPr/>
        </p:nvSpPr>
        <p:spPr>
          <a:xfrm>
            <a:off x="560699" y="1732544"/>
            <a:ext cx="4296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Imagens</a:t>
            </a:r>
            <a:r>
              <a:rPr lang="pt-BR" sz="1600">
                <a:latin typeface="Calibri"/>
                <a:ea typeface="Calibri"/>
                <a:cs typeface="Calibri"/>
                <a:sym typeface="Calibri"/>
              </a:rPr>
              <a:t> do slide 5 geradas pela IA Gemini.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/>
        </p:nvSpPr>
        <p:spPr>
          <a:xfrm>
            <a:off x="680300" y="1176400"/>
            <a:ext cx="7304100" cy="461700"/>
          </a:xfrm>
          <a:prstGeom prst="rect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Resolver problemas envolvendo funções de 1° grau.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16"/>
          <p:cNvSpPr txBox="1"/>
          <p:nvPr/>
        </p:nvSpPr>
        <p:spPr>
          <a:xfrm>
            <a:off x="680450" y="4232525"/>
            <a:ext cx="7304100" cy="461700"/>
          </a:xfrm>
          <a:prstGeom prst="rect">
            <a:avLst/>
          </a:prstGeom>
          <a:noFill/>
          <a:ln cap="flat" cmpd="sng" w="28575">
            <a:solidFill>
              <a:schemeClr val="accent1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b="1" i="0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b="1"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19 - </a:t>
            </a: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Resolver problema envolvendo uma função do 1º grau.</a:t>
            </a:r>
            <a:endParaRPr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" name="Google Shape;7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38078" y="2854613"/>
            <a:ext cx="1815999" cy="1355176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6"/>
          <p:cNvSpPr txBox="1"/>
          <p:nvPr/>
        </p:nvSpPr>
        <p:spPr>
          <a:xfrm>
            <a:off x="3567979" y="2854625"/>
            <a:ext cx="17562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pt-B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Use esta aula no modo apresentação.</a:t>
            </a:r>
            <a:endParaRPr b="1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6" name="Google Shape;76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85525" y="2245646"/>
            <a:ext cx="1816000" cy="1488303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6"/>
          <p:cNvSpPr txBox="1"/>
          <p:nvPr/>
        </p:nvSpPr>
        <p:spPr>
          <a:xfrm>
            <a:off x="0" y="0"/>
            <a:ext cx="36213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B9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bjetivo da aula</a:t>
            </a:r>
            <a:endParaRPr b="1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17"/>
          <p:cNvGrpSpPr/>
          <p:nvPr/>
        </p:nvGrpSpPr>
        <p:grpSpPr>
          <a:xfrm>
            <a:off x="-52325" y="-7475"/>
            <a:ext cx="9203700" cy="5151000"/>
            <a:chOff x="-52325" y="-7475"/>
            <a:chExt cx="9203700" cy="5151000"/>
          </a:xfrm>
        </p:grpSpPr>
        <p:sp>
          <p:nvSpPr>
            <p:cNvPr id="83" name="Google Shape;83;p17"/>
            <p:cNvSpPr/>
            <p:nvPr/>
          </p:nvSpPr>
          <p:spPr>
            <a:xfrm>
              <a:off x="-52325" y="-7475"/>
              <a:ext cx="9203700" cy="5151000"/>
            </a:xfrm>
            <a:prstGeom prst="rect">
              <a:avLst/>
            </a:pr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17"/>
            <p:cNvSpPr/>
            <p:nvPr/>
          </p:nvSpPr>
          <p:spPr>
            <a:xfrm>
              <a:off x="0" y="82225"/>
              <a:ext cx="9098400" cy="49791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5" name="Google Shape;85;p17"/>
          <p:cNvSpPr txBox="1"/>
          <p:nvPr/>
        </p:nvSpPr>
        <p:spPr>
          <a:xfrm>
            <a:off x="234075" y="1355175"/>
            <a:ext cx="8836500" cy="33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17000" lvl="0" marL="1800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Verifiquem se a aula está adequada ao nível de aprendizagem de sua turma e, caso necessário, procedam 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às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devidas adaptações de modo a garantir o progresso de cada estudante.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7000" lvl="0" marL="1800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Percebendo defasagem em </a:t>
            </a:r>
            <a:r>
              <a:rPr b="1"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conceitos básicos</a:t>
            </a:r>
            <a:r>
              <a:rPr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é importante </a:t>
            </a:r>
            <a:r>
              <a:rPr b="1"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retomá-los</a:t>
            </a:r>
            <a:r>
              <a:rPr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7000" lvl="0" marL="1800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Elencamos um material que 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pode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auxiliar no momento do planejamento para subsidiar o trabalho com os estudantes de maneira mais individualizada e assertiva.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800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7"/>
          <p:cNvSpPr txBox="1"/>
          <p:nvPr/>
        </p:nvSpPr>
        <p:spPr>
          <a:xfrm>
            <a:off x="183975" y="614775"/>
            <a:ext cx="8936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Professores(as), antes de iniciarem a aula, leiam este slide com atenção. Ele apresenta orientações que buscam colaborar com a sua ação docente.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87" name="Google Shape;87;p17">
            <a:hlinkClick r:id="rId3"/>
          </p:cNvPr>
          <p:cNvSpPr/>
          <p:nvPr/>
        </p:nvSpPr>
        <p:spPr>
          <a:xfrm>
            <a:off x="3367450" y="3884425"/>
            <a:ext cx="2302800" cy="585600"/>
          </a:xfrm>
          <a:prstGeom prst="bevel">
            <a:avLst>
              <a:gd fmla="val 12500" name="adj"/>
            </a:avLst>
          </a:prstGeom>
          <a:solidFill>
            <a:srgbClr val="FFD966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latin typeface="Calibri"/>
                <a:ea typeface="Calibri"/>
                <a:cs typeface="Calibri"/>
                <a:sym typeface="Calibri"/>
              </a:rPr>
              <a:t>9º ano - Resolver problemas - função afim I</a:t>
            </a:r>
            <a:endParaRPr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" name="Google Shape;8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3156355">
            <a:off x="5357656" y="4333506"/>
            <a:ext cx="379541" cy="6993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/>
        </p:nvSpPr>
        <p:spPr>
          <a:xfrm>
            <a:off x="786653" y="773206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pt-B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8"/>
          <p:cNvSpPr txBox="1"/>
          <p:nvPr/>
        </p:nvSpPr>
        <p:spPr>
          <a:xfrm>
            <a:off x="217275" y="644000"/>
            <a:ext cx="8690400" cy="15699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Arthur adora assistir a filmes de terror. Outra noite, ficou até as 3 horas da manhã assistindo e, devido à adrenalina, demorou para dormir. Ao dormir, teve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pesadelos e acordou com dor de cabeça, achando que ainda estava preso no enredo assustador do filme.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8"/>
          <p:cNvSpPr txBox="1"/>
          <p:nvPr/>
        </p:nvSpPr>
        <p:spPr>
          <a:xfrm>
            <a:off x="0" y="0"/>
            <a:ext cx="39699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B9BD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Para início de conversa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" name="Google Shape;9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718" y="2457134"/>
            <a:ext cx="2967176" cy="233985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8"/>
          <p:cNvSpPr txBox="1"/>
          <p:nvPr/>
        </p:nvSpPr>
        <p:spPr>
          <a:xfrm>
            <a:off x="3188916" y="2342537"/>
            <a:ext cx="5723400" cy="12930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Alguém já passou por algo parecido? Assistir a algo e sentir que a realidade e a ficção se misturaram um pouco?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8"/>
          <p:cNvSpPr txBox="1"/>
          <p:nvPr/>
        </p:nvSpPr>
        <p:spPr>
          <a:xfrm>
            <a:off x="3203696" y="3756784"/>
            <a:ext cx="5723400" cy="12930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Por que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vocês acham que o cérebro do Arthur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demor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ou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para “desligar” d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 filme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, mesmo depois que a TV foi desconectada?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/>
        </p:nvSpPr>
        <p:spPr>
          <a:xfrm>
            <a:off x="0" y="0"/>
            <a:ext cx="39699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B9BD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Para início de conversa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9"/>
          <p:cNvSpPr txBox="1"/>
          <p:nvPr/>
        </p:nvSpPr>
        <p:spPr>
          <a:xfrm>
            <a:off x="251250" y="620775"/>
            <a:ext cx="8690700" cy="9234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Se fôssemos analisar a noite do Arthur, quais “dados” ou informações aparecem no texto que influenciaram o mal-estar dele?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9"/>
          <p:cNvSpPr txBox="1"/>
          <p:nvPr/>
        </p:nvSpPr>
        <p:spPr>
          <a:xfrm>
            <a:off x="251250" y="1641750"/>
            <a:ext cx="1125600" cy="554100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Horário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9"/>
          <p:cNvSpPr txBox="1"/>
          <p:nvPr/>
        </p:nvSpPr>
        <p:spPr>
          <a:xfrm>
            <a:off x="4933775" y="1641750"/>
            <a:ext cx="2042400" cy="554100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 de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cabeça</a:t>
            </a:r>
            <a:endParaRPr/>
          </a:p>
        </p:txBody>
      </p:sp>
      <p:sp>
        <p:nvSpPr>
          <p:cNvPr id="108" name="Google Shape;108;p19"/>
          <p:cNvSpPr txBox="1"/>
          <p:nvPr/>
        </p:nvSpPr>
        <p:spPr>
          <a:xfrm>
            <a:off x="3302850" y="1641750"/>
            <a:ext cx="1488300" cy="554100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esadelos</a:t>
            </a:r>
            <a:endParaRPr/>
          </a:p>
        </p:txBody>
      </p:sp>
      <p:sp>
        <p:nvSpPr>
          <p:cNvPr id="109" name="Google Shape;109;p19"/>
          <p:cNvSpPr txBox="1"/>
          <p:nvPr/>
        </p:nvSpPr>
        <p:spPr>
          <a:xfrm>
            <a:off x="1562475" y="1641750"/>
            <a:ext cx="1526700" cy="554100"/>
          </a:xfrm>
          <a:prstGeom prst="rect">
            <a:avLst/>
          </a:prstGeom>
          <a:noFill/>
          <a:ln cap="flat" cmpd="sng" w="9525">
            <a:solidFill>
              <a:srgbClr val="EB79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drenalina</a:t>
            </a:r>
            <a:endParaRPr/>
          </a:p>
        </p:txBody>
      </p:sp>
      <p:sp>
        <p:nvSpPr>
          <p:cNvPr id="110" name="Google Shape;110;p19"/>
          <p:cNvSpPr txBox="1"/>
          <p:nvPr/>
        </p:nvSpPr>
        <p:spPr>
          <a:xfrm>
            <a:off x="251250" y="2293425"/>
            <a:ext cx="8690700" cy="12930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Existe uma relação lógica entre o horário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que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ele foi dormir (3h da manhã) e como ele acordou? Como podemos expressar essa “regra” de causa e efeito?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9"/>
          <p:cNvSpPr txBox="1"/>
          <p:nvPr/>
        </p:nvSpPr>
        <p:spPr>
          <a:xfrm>
            <a:off x="251250" y="3547244"/>
            <a:ext cx="8690700" cy="12930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Se o Arthur repetisse esse comportamento por uma semana, o que vocês acham que aconteceria com o rendimento dele na escola? Conseguem imaginar um gráfico para isso?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/>
          <p:nvPr/>
        </p:nvSpPr>
        <p:spPr>
          <a:xfrm>
            <a:off x="627975" y="840011"/>
            <a:ext cx="7864800" cy="12006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Ao estudar funções, aprendemos a compreender como uma variável influencia outra e como isso pode ser representado graficamente.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0"/>
          <p:cNvSpPr txBox="1"/>
          <p:nvPr/>
        </p:nvSpPr>
        <p:spPr>
          <a:xfrm>
            <a:off x="0" y="0"/>
            <a:ext cx="39699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B9BD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Para início de conversa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20"/>
          <p:cNvSpPr txBox="1"/>
          <p:nvPr/>
        </p:nvSpPr>
        <p:spPr>
          <a:xfrm>
            <a:off x="628000" y="2264266"/>
            <a:ext cx="7864800" cy="19395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Seja no comportamento de um personagem em um filme ou no comportamento de um gráfico,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imaginar e interpretar são habilidades essenciais para entender o que está acontecendo!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Vamos aprender juntos como as funções descrevem diversas situações do nosso dia a dia. </a:t>
            </a:r>
            <a:endParaRPr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 txBox="1"/>
          <p:nvPr/>
        </p:nvSpPr>
        <p:spPr>
          <a:xfrm>
            <a:off x="323675" y="590675"/>
            <a:ext cx="8230500" cy="15699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(FEI-SP) As locadoras X e Y alugam carros do mesmo tipo. A locadora X cobra uma diária fixa de R$ 100, mais R$ 1,30 por quilômetro rodado. A locadora Y cobra uma diária fixa de R$ 70, mais R$ 1,50 por quilômetro rodado.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1"/>
          <p:cNvSpPr txBox="1"/>
          <p:nvPr/>
        </p:nvSpPr>
        <p:spPr>
          <a:xfrm>
            <a:off x="200914" y="3507534"/>
            <a:ext cx="1590600" cy="461700"/>
          </a:xfrm>
          <a:prstGeom prst="rect">
            <a:avLst/>
          </a:prstGeom>
          <a:gradFill>
            <a:gsLst>
              <a:gs pos="0">
                <a:srgbClr val="FFAF82"/>
              </a:gs>
              <a:gs pos="35000">
                <a:srgbClr val="FFC5A7"/>
              </a:gs>
              <a:gs pos="100000">
                <a:srgbClr val="FFE8DA"/>
              </a:gs>
            </a:gsLst>
            <a:lin ang="16200000" scaled="0"/>
          </a:gradFill>
          <a:ln cap="flat" cmpd="sng" w="9525">
            <a:solidFill>
              <a:srgbClr val="EB792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6863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Locadora X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1"/>
          <p:cNvSpPr txBox="1"/>
          <p:nvPr/>
        </p:nvSpPr>
        <p:spPr>
          <a:xfrm>
            <a:off x="4798029" y="3507536"/>
            <a:ext cx="1581000" cy="461700"/>
          </a:xfrm>
          <a:prstGeom prst="rect">
            <a:avLst/>
          </a:prstGeom>
          <a:gradFill>
            <a:gsLst>
              <a:gs pos="0">
                <a:srgbClr val="BBF7A3"/>
              </a:gs>
              <a:gs pos="35000">
                <a:srgbClr val="CDF8BE"/>
              </a:gs>
              <a:gs pos="100000">
                <a:srgbClr val="ECFDE5"/>
              </a:gs>
            </a:gsLst>
            <a:lin ang="16200000" scaled="0"/>
          </a:gradFill>
          <a:ln cap="flat" cmpd="sng" w="9525">
            <a:solidFill>
              <a:srgbClr val="6CAB4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6863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Locadora 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1"/>
          <p:cNvSpPr txBox="1"/>
          <p:nvPr/>
        </p:nvSpPr>
        <p:spPr>
          <a:xfrm>
            <a:off x="330950" y="2213125"/>
            <a:ext cx="8230500" cy="12006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Antes de partir para as alternativas, vamos encontrar as funções.</a:t>
            </a:r>
            <a:r>
              <a:rPr b="0" i="0" lang="pt-B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Para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padronizar,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vamos chamar de x a grandeza quilômetros rodados.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1"/>
          <p:cNvSpPr txBox="1"/>
          <p:nvPr/>
        </p:nvSpPr>
        <p:spPr>
          <a:xfrm>
            <a:off x="2237787" y="3507525"/>
            <a:ext cx="2324700" cy="4617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f(x) = 1,30x + 100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21"/>
          <p:cNvSpPr txBox="1"/>
          <p:nvPr/>
        </p:nvSpPr>
        <p:spPr>
          <a:xfrm>
            <a:off x="6777359" y="3507525"/>
            <a:ext cx="2220600" cy="4617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g(x) = 1,50x + 70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1"/>
          <p:cNvSpPr txBox="1"/>
          <p:nvPr/>
        </p:nvSpPr>
        <p:spPr>
          <a:xfrm>
            <a:off x="0" y="0"/>
            <a:ext cx="35961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Praticando</a:t>
            </a:r>
            <a:r>
              <a:rPr b="1" i="0" lang="pt-B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1"/>
          <p:cNvSpPr txBox="1"/>
          <p:nvPr/>
        </p:nvSpPr>
        <p:spPr>
          <a:xfrm>
            <a:off x="323675" y="4182725"/>
            <a:ext cx="6837300" cy="840600"/>
          </a:xfrm>
          <a:prstGeom prst="rect">
            <a:avLst/>
          </a:prstGeom>
          <a:noFill/>
          <a:ln cap="flat" cmpd="sng" w="19050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ealize o cálculo em seu caderno. Após o tempo, o(a) professor(a) irá escolher alguém para responder.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" name="Google Shape;13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3675" y="4174038"/>
            <a:ext cx="768250" cy="76825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1"/>
          <p:cNvSpPr/>
          <p:nvPr/>
        </p:nvSpPr>
        <p:spPr>
          <a:xfrm>
            <a:off x="1842750" y="3581438"/>
            <a:ext cx="343800" cy="358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AF8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21"/>
          <p:cNvSpPr/>
          <p:nvPr/>
        </p:nvSpPr>
        <p:spPr>
          <a:xfrm>
            <a:off x="6421238" y="3610413"/>
            <a:ext cx="343800" cy="358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BF7A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5" name="Google Shape;135;p21"/>
          <p:cNvGrpSpPr/>
          <p:nvPr/>
        </p:nvGrpSpPr>
        <p:grpSpPr>
          <a:xfrm>
            <a:off x="7951913" y="4328822"/>
            <a:ext cx="1139015" cy="458684"/>
            <a:chOff x="282275" y="167828"/>
            <a:chExt cx="1375954" cy="554100"/>
          </a:xfrm>
        </p:grpSpPr>
        <p:sp>
          <p:nvSpPr>
            <p:cNvPr id="136" name="Google Shape;136;p21"/>
            <p:cNvSpPr/>
            <p:nvPr/>
          </p:nvSpPr>
          <p:spPr>
            <a:xfrm>
              <a:off x="733629" y="258456"/>
              <a:ext cx="924600" cy="372900"/>
            </a:xfrm>
            <a:prstGeom prst="roundRect">
              <a:avLst>
                <a:gd fmla="val 16667" name="adj"/>
              </a:avLst>
            </a:prstGeom>
            <a:solidFill>
              <a:srgbClr val="E7E6E6"/>
            </a:solidFill>
            <a:ln cap="flat" cmpd="sng" w="787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9100" lIns="99100" spcFirstLastPara="1" rIns="99100" wrap="square" tIns="991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90"/>
                <a:buFont typeface="Arial"/>
                <a:buNone/>
              </a:pPr>
              <a:r>
                <a:rPr b="0" i="0" lang="pt-BR" sz="1324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r>
                <a:rPr lang="pt-BR" sz="1324">
                  <a:latin typeface="Calibri"/>
                  <a:ea typeface="Calibri"/>
                  <a:cs typeface="Calibri"/>
                  <a:sym typeface="Calibri"/>
                </a:rPr>
                <a:t>3</a:t>
              </a:r>
              <a:r>
                <a:rPr b="0" i="0" lang="pt-BR" sz="1324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min</a:t>
              </a:r>
              <a:endParaRPr b="0" i="0" sz="1324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7" name="Google Shape;137;p2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82275" y="167828"/>
              <a:ext cx="638700" cy="5541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2"/>
          <p:cNvSpPr txBox="1"/>
          <p:nvPr/>
        </p:nvSpPr>
        <p:spPr>
          <a:xfrm>
            <a:off x="463411" y="888196"/>
            <a:ext cx="85695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25300" lvl="0" marL="3429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AutoNum type="alphaLcParenR"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100 quilômetros em um dia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;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ele pagará 230 reais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locadora Y.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2"/>
          <p:cNvSpPr txBox="1"/>
          <p:nvPr/>
        </p:nvSpPr>
        <p:spPr>
          <a:xfrm>
            <a:off x="-6" y="0"/>
            <a:ext cx="63414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Agora vamos</a:t>
            </a:r>
            <a:r>
              <a:rPr b="1"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pt-B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analisar cada alternativa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22"/>
          <p:cNvSpPr txBox="1"/>
          <p:nvPr/>
        </p:nvSpPr>
        <p:spPr>
          <a:xfrm>
            <a:off x="470887" y="535563"/>
            <a:ext cx="8365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Assinale a alternativa correta. Se um indivíduo rodar: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22"/>
          <p:cNvSpPr txBox="1"/>
          <p:nvPr/>
        </p:nvSpPr>
        <p:spPr>
          <a:xfrm>
            <a:off x="859293" y="1413611"/>
            <a:ext cx="8419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g(x) = 1,50</a:t>
            </a:r>
            <a:r>
              <a:rPr lang="pt-BR" sz="2400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∙</a:t>
            </a:r>
            <a:r>
              <a:rPr b="0" i="0" lang="pt-BR" sz="24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x + 70</a:t>
            </a:r>
            <a:r>
              <a:rPr b="0" i="0" lang="pt-BR" sz="1400" u="none" cap="none" strike="noStrik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                         </a:t>
            </a:r>
            <a:r>
              <a:rPr b="0" i="0" lang="pt-BR" sz="24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g(100) = 1,50</a:t>
            </a:r>
            <a:r>
              <a:rPr lang="pt-BR" sz="2400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∙</a:t>
            </a:r>
            <a:r>
              <a:rPr b="0" i="0" lang="pt-BR" sz="24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(100) + 70 = 220</a:t>
            </a:r>
            <a:r>
              <a:rPr b="0" i="0" lang="pt-B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pt-BR" sz="24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(falsa)</a:t>
            </a:r>
            <a:endParaRPr b="1" i="0" sz="1400" u="none" cap="none" strike="noStrik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2"/>
          <p:cNvSpPr txBox="1"/>
          <p:nvPr/>
        </p:nvSpPr>
        <p:spPr>
          <a:xfrm>
            <a:off x="501212" y="1875300"/>
            <a:ext cx="84192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b) 100 quilômetros em um dia, será mais vantajoso contratar a locadora X.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2"/>
          <p:cNvSpPr txBox="1"/>
          <p:nvPr/>
        </p:nvSpPr>
        <p:spPr>
          <a:xfrm>
            <a:off x="911082" y="2782236"/>
            <a:ext cx="8084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f(x) = 1,30</a:t>
            </a:r>
            <a:r>
              <a:rPr lang="pt-BR" sz="2400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∙</a:t>
            </a:r>
            <a:r>
              <a:rPr b="0" i="0" lang="pt-BR" sz="24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x + 100</a:t>
            </a:r>
            <a:r>
              <a:rPr b="0" i="0" lang="pt-BR" sz="1400" u="none" cap="none" strike="noStrik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                     </a:t>
            </a:r>
            <a:r>
              <a:rPr b="0" i="0" lang="pt-BR" sz="24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f(100) = 1,30</a:t>
            </a:r>
            <a:r>
              <a:rPr lang="pt-BR" sz="2400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∙</a:t>
            </a:r>
            <a:r>
              <a:rPr b="0" i="0" lang="pt-BR" sz="24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(100) + 100 = 230 </a:t>
            </a:r>
            <a:r>
              <a:rPr b="1" i="0" lang="pt-BR" sz="24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(falsa)</a:t>
            </a:r>
            <a:endParaRPr b="1" i="0" sz="1400" u="none" cap="none" strike="noStrik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2"/>
          <p:cNvSpPr txBox="1"/>
          <p:nvPr/>
        </p:nvSpPr>
        <p:spPr>
          <a:xfrm>
            <a:off x="504850" y="3370232"/>
            <a:ext cx="84192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c) acima de 150 quilômetros em um dia, será mais vantajoso contratar a locadora X.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2"/>
          <p:cNvSpPr txBox="1"/>
          <p:nvPr/>
        </p:nvSpPr>
        <p:spPr>
          <a:xfrm>
            <a:off x="866520" y="4300375"/>
            <a:ext cx="8021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Ser mais vantajoso, significa que o preço de X é menor que Y.</a:t>
            </a:r>
            <a:endParaRPr b="0" i="0" sz="1400" u="none" cap="none" strike="noStrik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22"/>
          <p:cNvSpPr/>
          <p:nvPr/>
        </p:nvSpPr>
        <p:spPr>
          <a:xfrm>
            <a:off x="7589175" y="4672750"/>
            <a:ext cx="1252500" cy="3879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0E0E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pt-B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CONTINUA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Logo nova GOVERN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