
<file path=[Content_Types].xml><?xml version="1.0" encoding="utf-8"?>
<Types xmlns="http://schemas.openxmlformats.org/package/2006/content-types"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71" r:id="rId4"/>
    <p:sldMasterId id="2147483672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</p:sldIdLst>
  <p:sldSz cy="5143500" cx="9144000"/>
  <p:notesSz cx="6858000" cy="9144000"/>
  <p:embeddedFontLst>
    <p:embeddedFont>
      <p:font typeface="Bitter"/>
      <p:regular r:id="rId28"/>
      <p:bold r:id="rId29"/>
      <p:italic r:id="rId30"/>
      <p:boldItalic r:id="rId3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4">
          <p15:clr>
            <a:srgbClr val="A4A3A4"/>
          </p15:clr>
        </p15:guide>
        <p15:guide id="2" pos="3840">
          <p15:clr>
            <a:srgbClr val="A4A3A4"/>
          </p15:clr>
        </p15:guide>
        <p15:guide id="3" orient="horz" pos="1599">
          <p15:clr>
            <a:srgbClr val="A4A3A4"/>
          </p15:clr>
        </p15:guide>
        <p15:guide id="4" pos="287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4" orient="horz"/>
        <p:guide pos="3840"/>
        <p:guide pos="1599" orient="horz"/>
        <p:guide pos="2874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font" Target="fonts/Bitter-regular.fntdata"/><Relationship Id="rId27" Type="http://schemas.openxmlformats.org/officeDocument/2006/relationships/slide" Target="slides/slide21.xml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29" Type="http://schemas.openxmlformats.org/officeDocument/2006/relationships/font" Target="fonts/Bitter-bold.fntdata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font" Target="fonts/Bitter-boldItalic.fntdata"/><Relationship Id="rId30" Type="http://schemas.openxmlformats.org/officeDocument/2006/relationships/font" Target="fonts/Bitter-italic.fntdata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pt-BR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13a34721fa9_0_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03" name="Google Shape;103;g13a34721fa9_0_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3d12eae6396_0_3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3" name="Google Shape;203;g3d12eae6396_0_3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4" name="Google Shape;204;g3d12eae6396_0_3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3d12eae6396_0_22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" name="Google Shape;217;g3d12eae6396_0_22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8" name="Google Shape;218;g3d12eae6396_0_22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3d12eae6396_0_22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" name="Google Shape;227;g3d12eae6396_0_22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8" name="Google Shape;228;g3d12eae6396_0_22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g3965d78076d_0_2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6" name="Google Shape;256;g3965d78076d_0_2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7" name="Google Shape;257;g3965d78076d_0_2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g3966a0447c9_0_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1" name="Google Shape;281;g3966a0447c9_0_1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2" name="Google Shape;282;g3966a0447c9_0_1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g3d12eae6396_0_24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2" name="Google Shape;302;g3d12eae6396_0_24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3" name="Google Shape;303;g3d12eae6396_0_24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g3d12eae6396_0_23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8" name="Google Shape;338;g3d12eae6396_0_23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9" name="Google Shape;339;g3d12eae6396_0_23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9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g3966a0447c9_0_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1" name="Google Shape;371;g3966a0447c9_0_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2" name="Google Shape;372;g3966a0447c9_0_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7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g33f3740d7b1_0_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" name="Google Shape;409;g33f3740d7b1_0_1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0" name="Google Shape;410;g33f3740d7b1_0_1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7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g2e41773aa78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9" name="Google Shape;419;g2e41773aa78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0" name="Google Shape;420;g2e41773aa78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cfe9356482_0_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8" name="Google Shape;108;g3cfe9356482_0_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g3d3b6d8bfc1_0_3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29" name="Google Shape;429;g3d3b6d8bfc1_0_3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9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g3d12eae6396_0_19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41" name="Google Shape;441;g3d12eae6396_0_19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daea4b7de7_0_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3daea4b7de7_0_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3daea4b7de7_0_8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3daea4b7de7_0_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3daea4b7de7_0_9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3daea4b7de7_0_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3d4cd85cfd6_0_2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150" name="Google Shape;150;g3d4cd85cfd6_0_2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361731ea0f2_0_6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3" name="Google Shape;163;g361731ea0f2_0_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3478e2d1654_0_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74" name="Google Shape;174;g3478e2d1654_0_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3d12eae6396_0_2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Google Shape;188;g3d12eae6396_0_2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9" name="Google Shape;189;g3d12eae6396_0_2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6" name="Google Shape;16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7" name="Google Shape;17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1" name="Google Shape;51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2" name="Google Shape;52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conteúdo">
  <p:cSld name="Título e conteúdo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5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62" name="Google Shape;62;p15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63" name="Google Shape;63;p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6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66" name="Google Shape;66;p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69" name="Google Shape;69;p1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70" name="Google Shape;70;p1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3" name="Google Shape;73;p18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74" name="Google Shape;74;p18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75" name="Google Shape;75;p1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8" name="Google Shape;78;p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20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81" name="Google Shape;81;p20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82" name="Google Shape;82;p2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21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85" name="Google Shape;85;p2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2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Google Shape;88;p22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89" name="Google Shape;89;p22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90" name="Google Shape;90;p22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91" name="Google Shape;91;p2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3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94" name="Google Shape;94;p2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4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97" name="Google Shape;97;p24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98" name="Google Shape;98;p2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8" name="Google Shape;28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9" name="Google Shape;29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2" name="Google Shape;32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5" name="Google Shape;35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6" name="Google Shape;36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9" name="Google Shape;39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" name="Google Shape;42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3" name="Google Shape;43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4" name="Google Shape;44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5" name="Google Shape;45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8" name="Google Shape;48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14" Type="http://schemas.openxmlformats.org/officeDocument/2006/relationships/theme" Target="../theme/theme1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3" Type="http://schemas.openxmlformats.org/officeDocument/2006/relationships/theme" Target="../theme/theme3.xml"/><Relationship Id="rId12" Type="http://schemas.openxmlformats.org/officeDocument/2006/relationships/slideLayout" Target="../slideLayouts/slideLayout23.xml"/><Relationship Id="rId1" Type="http://schemas.openxmlformats.org/officeDocument/2006/relationships/image" Target="../media/image33.png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1" name="Google Shape;11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pic>
        <p:nvPicPr>
          <p:cNvPr id="13" name="Google Shape;13;p1" title="Prancheta 2.png"/>
          <p:cNvPicPr preferRelativeResize="0"/>
          <p:nvPr/>
        </p:nvPicPr>
        <p:blipFill>
          <a:blip r:embed="rId1">
            <a:alphaModFix/>
          </a:blip>
          <a:stretch>
            <a:fillRect/>
          </a:stretch>
        </p:blipFill>
        <p:spPr>
          <a:xfrm>
            <a:off x="7444996" y="0"/>
            <a:ext cx="1699005" cy="310275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58" name="Google Shape;58;p1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59" name="Google Shape;59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7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2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5.png"/><Relationship Id="rId4" Type="http://schemas.openxmlformats.org/officeDocument/2006/relationships/image" Target="../media/image15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5.png"/><Relationship Id="rId4" Type="http://schemas.openxmlformats.org/officeDocument/2006/relationships/image" Target="../media/image29.png"/><Relationship Id="rId5" Type="http://schemas.openxmlformats.org/officeDocument/2006/relationships/image" Target="../media/image21.png"/><Relationship Id="rId6" Type="http://schemas.openxmlformats.org/officeDocument/2006/relationships/image" Target="../media/image28.png"/><Relationship Id="rId7" Type="http://schemas.openxmlformats.org/officeDocument/2006/relationships/image" Target="../media/image35.png"/><Relationship Id="rId8" Type="http://schemas.openxmlformats.org/officeDocument/2006/relationships/image" Target="../media/image13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7.png"/><Relationship Id="rId4" Type="http://schemas.openxmlformats.org/officeDocument/2006/relationships/image" Target="../media/image22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6.png"/><Relationship Id="rId4" Type="http://schemas.openxmlformats.org/officeDocument/2006/relationships/image" Target="../media/image26.png"/><Relationship Id="rId5" Type="http://schemas.openxmlformats.org/officeDocument/2006/relationships/image" Target="../media/image34.png"/><Relationship Id="rId6" Type="http://schemas.openxmlformats.org/officeDocument/2006/relationships/image" Target="../media/image24.png"/><Relationship Id="rId7" Type="http://schemas.openxmlformats.org/officeDocument/2006/relationships/image" Target="../media/image37.png"/><Relationship Id="rId8" Type="http://schemas.openxmlformats.org/officeDocument/2006/relationships/image" Target="../media/image36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9.png"/><Relationship Id="rId4" Type="http://schemas.openxmlformats.org/officeDocument/2006/relationships/image" Target="../media/image18.png"/><Relationship Id="rId5" Type="http://schemas.openxmlformats.org/officeDocument/2006/relationships/hyperlink" Target="https://drive.google.com/file/d/1wmoNv_XZoyrcuORpbOU1tOPPNpUOykb_/view?usp=sharing" TargetMode="External"/><Relationship Id="rId6" Type="http://schemas.openxmlformats.org/officeDocument/2006/relationships/hyperlink" Target="https://pt.khanacademy.org/login" TargetMode="Externa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32.png"/><Relationship Id="rId4" Type="http://schemas.openxmlformats.org/officeDocument/2006/relationships/hyperlink" Target="https://forms.gle/ZuC8G4UPYMEdztJy5" TargetMode="External"/><Relationship Id="rId5" Type="http://schemas.openxmlformats.org/officeDocument/2006/relationships/hyperlink" Target="https://www.canva.com/pt_br/educacao/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gif"/><Relationship Id="rId4" Type="http://schemas.openxmlformats.org/officeDocument/2006/relationships/image" Target="../media/image9.gif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0.png"/><Relationship Id="rId4" Type="http://schemas.openxmlformats.org/officeDocument/2006/relationships/image" Target="../media/image14.gif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0.png"/><Relationship Id="rId4" Type="http://schemas.openxmlformats.org/officeDocument/2006/relationships/image" Target="../media/image8.gif"/><Relationship Id="rId5" Type="http://schemas.openxmlformats.org/officeDocument/2006/relationships/image" Target="../media/image5.gif"/><Relationship Id="rId6" Type="http://schemas.openxmlformats.org/officeDocument/2006/relationships/image" Target="../media/image3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7.png"/><Relationship Id="rId4" Type="http://schemas.openxmlformats.org/officeDocument/2006/relationships/image" Target="../media/image10.png"/><Relationship Id="rId5" Type="http://schemas.openxmlformats.org/officeDocument/2006/relationships/image" Target="../media/image6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hyperlink" Target="https://docs.google.com/presentation/d/14hUS2TwwFGe61Z7EdC8RN6UYGgArc7oSX-dp-cJxm5I/edit?usp=sharing" TargetMode="External"/><Relationship Id="rId4" Type="http://schemas.openxmlformats.org/officeDocument/2006/relationships/image" Target="../media/image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7.png"/><Relationship Id="rId4" Type="http://schemas.openxmlformats.org/officeDocument/2006/relationships/image" Target="../media/image11.png"/><Relationship Id="rId5" Type="http://schemas.openxmlformats.org/officeDocument/2006/relationships/image" Target="../media/image3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6"/>
          <p:cNvSpPr txBox="1"/>
          <p:nvPr/>
        </p:nvSpPr>
        <p:spPr>
          <a:xfrm>
            <a:off x="636070" y="562118"/>
            <a:ext cx="7852800" cy="455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5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b="1" i="0" lang="pt-BR" sz="4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MATEMÁTICA</a:t>
            </a:r>
            <a:endParaRPr b="1" i="0" sz="4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5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t/>
            </a:r>
            <a:endParaRPr b="1" i="0" sz="4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50"/>
              <a:buFont typeface="Arial"/>
              <a:buNone/>
            </a:pPr>
            <a:r>
              <a:t/>
            </a:r>
            <a:endParaRPr b="0" i="0" sz="2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687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pt-B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1ª Série</a:t>
            </a:r>
            <a:endParaRPr b="1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687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1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687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pt-B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Função polinomial de 1º grau </a:t>
            </a:r>
            <a:endParaRPr b="1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687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Resolução de situações-problema</a:t>
            </a:r>
            <a:endParaRPr b="1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687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1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687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687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pt-B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Aula 3</a:t>
            </a:r>
            <a:r>
              <a:rPr b="1"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</a:t>
            </a:r>
            <a:endParaRPr b="1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687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1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687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" name="Google Shape;206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1863" y="1851250"/>
            <a:ext cx="3826375" cy="3059100"/>
          </a:xfrm>
          <a:prstGeom prst="rect">
            <a:avLst/>
          </a:prstGeom>
          <a:noFill/>
          <a:ln>
            <a:noFill/>
          </a:ln>
        </p:spPr>
      </p:pic>
      <p:sp>
        <p:nvSpPr>
          <p:cNvPr id="207" name="Google Shape;207;p35"/>
          <p:cNvSpPr txBox="1"/>
          <p:nvPr/>
        </p:nvSpPr>
        <p:spPr>
          <a:xfrm>
            <a:off x="43962" y="673619"/>
            <a:ext cx="4310100" cy="923400"/>
          </a:xfrm>
          <a:prstGeom prst="rect">
            <a:avLst/>
          </a:prstGeom>
          <a:noFill/>
          <a:ln cap="flat" cmpd="sng" w="190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Como o gráfico é crescente, o coeficiente angular é positivo.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" name="Google Shape;208;p35"/>
          <p:cNvSpPr txBox="1"/>
          <p:nvPr/>
        </p:nvSpPr>
        <p:spPr>
          <a:xfrm>
            <a:off x="4538260" y="667932"/>
            <a:ext cx="4458300" cy="1293000"/>
          </a:xfrm>
          <a:prstGeom prst="rect">
            <a:avLst/>
          </a:prstGeom>
          <a:noFill/>
          <a:ln cap="flat" cmpd="sng" w="190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É possível perceber no gráfico que o aumento foi de 3 000 pessoas em 10 anos (Δy/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Δx)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 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" name="Google Shape;209;p35"/>
          <p:cNvSpPr txBox="1"/>
          <p:nvPr/>
        </p:nvSpPr>
        <p:spPr>
          <a:xfrm>
            <a:off x="4545800" y="2018613"/>
            <a:ext cx="4458300" cy="2031900"/>
          </a:xfrm>
          <a:prstGeom prst="rect">
            <a:avLst/>
          </a:prstGeom>
          <a:noFill/>
          <a:ln cap="flat" cmpd="sng" w="19050">
            <a:solidFill>
              <a:srgbClr val="C27B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Como o crescimento em uma função de primeiro grau é constante, podemos dizer que o crescimento anual pode ser calculado como 3 000/10 = 300.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" name="Google Shape;210;p35"/>
          <p:cNvSpPr txBox="1"/>
          <p:nvPr/>
        </p:nvSpPr>
        <p:spPr>
          <a:xfrm>
            <a:off x="4545800" y="4122154"/>
            <a:ext cx="4458300" cy="923400"/>
          </a:xfrm>
          <a:prstGeom prst="rect">
            <a:avLst/>
          </a:prstGeom>
          <a:noFill/>
          <a:ln cap="flat" cmpd="sng" w="190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O que esse 300 significa na função?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1" name="Google Shape;211;p35"/>
          <p:cNvSpPr txBox="1"/>
          <p:nvPr/>
        </p:nvSpPr>
        <p:spPr>
          <a:xfrm>
            <a:off x="5892250" y="4521358"/>
            <a:ext cx="29592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O coeficiente angular</a:t>
            </a:r>
            <a:endParaRPr sz="2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2" name="Google Shape;212;p35"/>
          <p:cNvSpPr txBox="1"/>
          <p:nvPr/>
        </p:nvSpPr>
        <p:spPr>
          <a:xfrm>
            <a:off x="2893486" y="2489450"/>
            <a:ext cx="1622100" cy="203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A) 103 000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(B) 100 000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(C) 3 000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(D) 300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(E) 10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" name="Google Shape;213;p35"/>
          <p:cNvSpPr/>
          <p:nvPr/>
        </p:nvSpPr>
        <p:spPr>
          <a:xfrm>
            <a:off x="3029414" y="3679425"/>
            <a:ext cx="312900" cy="371100"/>
          </a:xfrm>
          <a:prstGeom prst="ellipse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" name="Google Shape;214;p35"/>
          <p:cNvSpPr txBox="1"/>
          <p:nvPr/>
        </p:nvSpPr>
        <p:spPr>
          <a:xfrm>
            <a:off x="0" y="0"/>
            <a:ext cx="3596100" cy="523200"/>
          </a:xfrm>
          <a:prstGeom prst="rect">
            <a:avLst/>
          </a:prstGeom>
          <a:gradFill>
            <a:gsLst>
              <a:gs pos="0">
                <a:srgbClr val="9BCDFF"/>
              </a:gs>
              <a:gs pos="35000">
                <a:srgbClr val="B8DCFF"/>
              </a:gs>
              <a:gs pos="100000">
                <a:srgbClr val="E2F0FF"/>
              </a:gs>
            </a:gsLst>
            <a:lin ang="16198662" scaled="0"/>
          </a:gradFill>
          <a:ln cap="flat" cmpd="sng" w="9525">
            <a:solidFill>
              <a:srgbClr val="5B9B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800">
                <a:latin typeface="Calibri"/>
                <a:ea typeface="Calibri"/>
                <a:cs typeface="Calibri"/>
                <a:sym typeface="Calibri"/>
              </a:rPr>
              <a:t>Resolvendo</a:t>
            </a:r>
            <a:r>
              <a:rPr b="1" i="0" lang="pt-BR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pt-BR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36"/>
          <p:cNvSpPr txBox="1"/>
          <p:nvPr/>
        </p:nvSpPr>
        <p:spPr>
          <a:xfrm>
            <a:off x="0" y="0"/>
            <a:ext cx="3596100" cy="523200"/>
          </a:xfrm>
          <a:prstGeom prst="rect">
            <a:avLst/>
          </a:prstGeom>
          <a:gradFill>
            <a:gsLst>
              <a:gs pos="0">
                <a:srgbClr val="9BCDFF"/>
              </a:gs>
              <a:gs pos="35000">
                <a:srgbClr val="B8DCFF"/>
              </a:gs>
              <a:gs pos="100000">
                <a:srgbClr val="E2F0FF"/>
              </a:gs>
            </a:gsLst>
            <a:lin ang="16198662" scaled="0"/>
          </a:gradFill>
          <a:ln cap="flat" cmpd="sng" w="9525">
            <a:solidFill>
              <a:srgbClr val="5B9B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Praticando</a:t>
            </a:r>
            <a:r>
              <a:rPr b="1" i="0" lang="pt-BR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pt-BR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" name="Google Shape;221;p36"/>
          <p:cNvSpPr txBox="1"/>
          <p:nvPr/>
        </p:nvSpPr>
        <p:spPr>
          <a:xfrm>
            <a:off x="324675" y="620525"/>
            <a:ext cx="8432700" cy="203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(Enem/MEC) Uma fatura mensal de água é composta por uma taxa fixa, independentemente do gasto, mais uma parte relativa ao consumo de água, em metro cúbico. O gráfico relaciona o valor da fatura com o volume de água gasto em uma residência no mês de novembro, representando uma semirreta. 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" name="Google Shape;222;p36"/>
          <p:cNvSpPr txBox="1"/>
          <p:nvPr/>
        </p:nvSpPr>
        <p:spPr>
          <a:xfrm>
            <a:off x="4249300" y="2582550"/>
            <a:ext cx="4574700" cy="24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Observa-se que, nesse mês, houve um consumo de 7m³ de água. Sabe-se que, em dezembro, o consumo de água nessa residência, em metro cúbico, dobrou em relação ao mês anterior.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3" name="Google Shape;223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3175" y="2538425"/>
            <a:ext cx="2862776" cy="2507000"/>
          </a:xfrm>
          <a:prstGeom prst="rect">
            <a:avLst/>
          </a:prstGeom>
          <a:noFill/>
          <a:ln>
            <a:noFill/>
          </a:ln>
        </p:spPr>
      </p:pic>
      <p:sp>
        <p:nvSpPr>
          <p:cNvPr id="224" name="Google Shape;224;p36"/>
          <p:cNvSpPr/>
          <p:nvPr/>
        </p:nvSpPr>
        <p:spPr>
          <a:xfrm>
            <a:off x="7537900" y="4649725"/>
            <a:ext cx="1441200" cy="5232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/>
              <a:t>Continua</a:t>
            </a:r>
            <a:endParaRPr sz="1800"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37"/>
          <p:cNvSpPr txBox="1"/>
          <p:nvPr/>
        </p:nvSpPr>
        <p:spPr>
          <a:xfrm>
            <a:off x="234527" y="923587"/>
            <a:ext cx="85503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O preço da fatura referente ao consumo no mês de dezembro nessa residência foi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31" name="Google Shape;231;p37"/>
          <p:cNvCxnSpPr/>
          <p:nvPr/>
        </p:nvCxnSpPr>
        <p:spPr>
          <a:xfrm rot="10800000">
            <a:off x="1337605" y="1768327"/>
            <a:ext cx="0" cy="302250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32" name="Google Shape;232;p37"/>
          <p:cNvCxnSpPr/>
          <p:nvPr/>
        </p:nvCxnSpPr>
        <p:spPr>
          <a:xfrm flipH="1" rot="10800000">
            <a:off x="1034630" y="4510077"/>
            <a:ext cx="2409300" cy="1470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33" name="Google Shape;233;p37"/>
          <p:cNvCxnSpPr/>
          <p:nvPr/>
        </p:nvCxnSpPr>
        <p:spPr>
          <a:xfrm>
            <a:off x="1337605" y="2285602"/>
            <a:ext cx="1507500" cy="75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dash"/>
            <a:round/>
            <a:headEnd len="med" w="med" type="none"/>
            <a:tailEnd len="med" w="med" type="none"/>
          </a:ln>
        </p:spPr>
      </p:cxnSp>
      <p:cxnSp>
        <p:nvCxnSpPr>
          <p:cNvPr id="234" name="Google Shape;234;p37"/>
          <p:cNvCxnSpPr/>
          <p:nvPr/>
        </p:nvCxnSpPr>
        <p:spPr>
          <a:xfrm flipH="1">
            <a:off x="2852455" y="2300377"/>
            <a:ext cx="7500" cy="22614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dash"/>
            <a:round/>
            <a:headEnd len="med" w="med" type="none"/>
            <a:tailEnd len="med" w="med" type="none"/>
          </a:ln>
        </p:spPr>
      </p:cxnSp>
      <p:cxnSp>
        <p:nvCxnSpPr>
          <p:cNvPr id="235" name="Google Shape;235;p37"/>
          <p:cNvCxnSpPr/>
          <p:nvPr/>
        </p:nvCxnSpPr>
        <p:spPr>
          <a:xfrm flipH="1" rot="10800000">
            <a:off x="1322820" y="2115577"/>
            <a:ext cx="1714500" cy="175890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36" name="Google Shape;236;p37"/>
          <p:cNvSpPr txBox="1"/>
          <p:nvPr/>
        </p:nvSpPr>
        <p:spPr>
          <a:xfrm>
            <a:off x="2579064" y="2089252"/>
            <a:ext cx="465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t/>
            </a:r>
            <a:endParaRPr/>
          </a:p>
        </p:txBody>
      </p:sp>
      <p:sp>
        <p:nvSpPr>
          <p:cNvPr id="237" name="Google Shape;237;p37"/>
          <p:cNvSpPr txBox="1"/>
          <p:nvPr/>
        </p:nvSpPr>
        <p:spPr>
          <a:xfrm>
            <a:off x="709451" y="2075252"/>
            <a:ext cx="672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>
                <a:solidFill>
                  <a:schemeClr val="dk1"/>
                </a:solidFill>
              </a:rPr>
              <a:t>42,20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238" name="Google Shape;238;p37"/>
          <p:cNvSpPr txBox="1"/>
          <p:nvPr/>
        </p:nvSpPr>
        <p:spPr>
          <a:xfrm>
            <a:off x="724231" y="3660152"/>
            <a:ext cx="672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>
                <a:solidFill>
                  <a:schemeClr val="dk1"/>
                </a:solidFill>
              </a:rPr>
              <a:t>17,00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239" name="Google Shape;239;p37"/>
          <p:cNvSpPr txBox="1"/>
          <p:nvPr/>
        </p:nvSpPr>
        <p:spPr>
          <a:xfrm>
            <a:off x="1086360" y="4465737"/>
            <a:ext cx="273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0</a:t>
            </a:r>
            <a:endParaRPr/>
          </a:p>
        </p:txBody>
      </p:sp>
      <p:sp>
        <p:nvSpPr>
          <p:cNvPr id="240" name="Google Shape;240;p37"/>
          <p:cNvSpPr txBox="1"/>
          <p:nvPr/>
        </p:nvSpPr>
        <p:spPr>
          <a:xfrm>
            <a:off x="2697400" y="4493050"/>
            <a:ext cx="273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7</a:t>
            </a:r>
            <a:endParaRPr/>
          </a:p>
        </p:txBody>
      </p:sp>
      <p:sp>
        <p:nvSpPr>
          <p:cNvPr id="241" name="Google Shape;241;p37"/>
          <p:cNvSpPr txBox="1"/>
          <p:nvPr/>
        </p:nvSpPr>
        <p:spPr>
          <a:xfrm rot="-5400000">
            <a:off x="-381027" y="3079477"/>
            <a:ext cx="19731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/>
              <a:t>Valor da fatura (R$)</a:t>
            </a:r>
            <a:endParaRPr b="1"/>
          </a:p>
        </p:txBody>
      </p:sp>
      <p:sp>
        <p:nvSpPr>
          <p:cNvPr id="242" name="Google Shape;242;p37"/>
          <p:cNvSpPr txBox="1"/>
          <p:nvPr/>
        </p:nvSpPr>
        <p:spPr>
          <a:xfrm>
            <a:off x="2941252" y="4591287"/>
            <a:ext cx="1263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/>
              <a:t>Volume (m³)</a:t>
            </a:r>
            <a:endParaRPr b="1"/>
          </a:p>
        </p:txBody>
      </p:sp>
      <p:sp>
        <p:nvSpPr>
          <p:cNvPr id="243" name="Google Shape;243;p37"/>
          <p:cNvSpPr txBox="1"/>
          <p:nvPr/>
        </p:nvSpPr>
        <p:spPr>
          <a:xfrm>
            <a:off x="3426137" y="4301946"/>
            <a:ext cx="273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/>
              <a:t>x</a:t>
            </a:r>
            <a:endParaRPr b="1"/>
          </a:p>
        </p:txBody>
      </p:sp>
      <p:sp>
        <p:nvSpPr>
          <p:cNvPr id="244" name="Google Shape;244;p37"/>
          <p:cNvSpPr txBox="1"/>
          <p:nvPr/>
        </p:nvSpPr>
        <p:spPr>
          <a:xfrm>
            <a:off x="1064190" y="1630712"/>
            <a:ext cx="273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/>
              <a:t>y</a:t>
            </a:r>
            <a:endParaRPr b="1"/>
          </a:p>
        </p:txBody>
      </p:sp>
      <p:sp>
        <p:nvSpPr>
          <p:cNvPr id="245" name="Google Shape;245;p37"/>
          <p:cNvSpPr txBox="1"/>
          <p:nvPr/>
        </p:nvSpPr>
        <p:spPr>
          <a:xfrm>
            <a:off x="0" y="0"/>
            <a:ext cx="3596100" cy="523200"/>
          </a:xfrm>
          <a:prstGeom prst="rect">
            <a:avLst/>
          </a:prstGeom>
          <a:gradFill>
            <a:gsLst>
              <a:gs pos="0">
                <a:srgbClr val="9BCDFF"/>
              </a:gs>
              <a:gs pos="35000">
                <a:srgbClr val="B8DCFF"/>
              </a:gs>
              <a:gs pos="100000">
                <a:srgbClr val="E2F0FF"/>
              </a:gs>
            </a:gsLst>
            <a:lin ang="16198662" scaled="0"/>
          </a:gradFill>
          <a:ln cap="flat" cmpd="sng" w="9525">
            <a:solidFill>
              <a:srgbClr val="5B9B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Praticando</a:t>
            </a:r>
            <a:r>
              <a:rPr b="1" i="0" lang="pt-BR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pt-BR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6" name="Google Shape;246;p37"/>
          <p:cNvSpPr txBox="1"/>
          <p:nvPr/>
        </p:nvSpPr>
        <p:spPr>
          <a:xfrm>
            <a:off x="4470900" y="1754381"/>
            <a:ext cx="4315800" cy="314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Font typeface="Calibri"/>
              <a:buAutoNum type="alphaLcParenR"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superior a R$ 65 e inferior 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a R$ 70.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Font typeface="Calibri"/>
              <a:buAutoNum type="alphaLcParenR"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superior a R$ 80 e inferior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 a R$ 85.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Font typeface="Calibri"/>
              <a:buAutoNum type="alphaLcParenR"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superior a R$ 90 e inferior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 a R$ 95.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Font typeface="Calibri"/>
              <a:buAutoNum type="alphaLcParenR"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superior a R$ 95.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Font typeface="Calibri"/>
              <a:buAutoNum type="alphaLcParenR"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inferior a R$ 55.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7" name="Google Shape;247;p37"/>
          <p:cNvSpPr/>
          <p:nvPr/>
        </p:nvSpPr>
        <p:spPr>
          <a:xfrm>
            <a:off x="4470895" y="1859481"/>
            <a:ext cx="400200" cy="400200"/>
          </a:xfrm>
          <a:prstGeom prst="ellipse">
            <a:avLst/>
          </a:prstGeom>
          <a:noFill/>
          <a:ln cap="flat" cmpd="sng" w="28575">
            <a:solidFill>
              <a:srgbClr val="CC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48" name="Google Shape;248;p37"/>
          <p:cNvGrpSpPr/>
          <p:nvPr/>
        </p:nvGrpSpPr>
        <p:grpSpPr>
          <a:xfrm>
            <a:off x="5338982" y="107701"/>
            <a:ext cx="1263644" cy="475368"/>
            <a:chOff x="6412683" y="187080"/>
            <a:chExt cx="1224106" cy="516424"/>
          </a:xfrm>
        </p:grpSpPr>
        <p:sp>
          <p:nvSpPr>
            <p:cNvPr id="249" name="Google Shape;249;p37"/>
            <p:cNvSpPr/>
            <p:nvPr/>
          </p:nvSpPr>
          <p:spPr>
            <a:xfrm>
              <a:off x="6854389" y="225602"/>
              <a:ext cx="782400" cy="408600"/>
            </a:xfrm>
            <a:prstGeom prst="roundRect">
              <a:avLst>
                <a:gd fmla="val 16667" name="adj"/>
              </a:avLst>
            </a:prstGeom>
            <a:solidFill>
              <a:srgbClr val="E7E6E6"/>
            </a:solidFill>
            <a:ln cap="flat" cmpd="sng" w="8950">
              <a:solidFill>
                <a:srgbClr val="44546A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12500" lIns="112500" spcFirstLastPara="1" rIns="112500" wrap="square" tIns="112500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91"/>
                <a:buFont typeface="Arial"/>
                <a:buNone/>
              </a:pPr>
              <a:r>
                <a:rPr b="0" i="0" lang="pt-BR" sz="1504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04 min</a:t>
              </a:r>
              <a:endParaRPr b="0" i="0" sz="1504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50" name="Google Shape;250;p37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6412683" y="187080"/>
              <a:ext cx="545380" cy="516424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51" name="Google Shape;251;p3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618525" y="0"/>
            <a:ext cx="613574" cy="613574"/>
          </a:xfrm>
          <a:prstGeom prst="rect">
            <a:avLst/>
          </a:prstGeom>
          <a:noFill/>
          <a:ln>
            <a:noFill/>
          </a:ln>
        </p:spPr>
      </p:pic>
      <p:sp>
        <p:nvSpPr>
          <p:cNvPr id="252" name="Google Shape;252;p37"/>
          <p:cNvSpPr txBox="1"/>
          <p:nvPr/>
        </p:nvSpPr>
        <p:spPr>
          <a:xfrm>
            <a:off x="243844" y="485250"/>
            <a:ext cx="75612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Em duplas, verifiquem como resolver o exercício proposto.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3" name="Google Shape;253;p37"/>
          <p:cNvSpPr/>
          <p:nvPr/>
        </p:nvSpPr>
        <p:spPr>
          <a:xfrm>
            <a:off x="328925" y="553104"/>
            <a:ext cx="7319100" cy="4566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38"/>
          <p:cNvSpPr txBox="1"/>
          <p:nvPr/>
        </p:nvSpPr>
        <p:spPr>
          <a:xfrm>
            <a:off x="0" y="0"/>
            <a:ext cx="3596100" cy="523200"/>
          </a:xfrm>
          <a:prstGeom prst="rect">
            <a:avLst/>
          </a:prstGeom>
          <a:gradFill>
            <a:gsLst>
              <a:gs pos="0">
                <a:srgbClr val="9BCDFF"/>
              </a:gs>
              <a:gs pos="35000">
                <a:srgbClr val="B8DCFF"/>
              </a:gs>
              <a:gs pos="100000">
                <a:srgbClr val="E2F0FF"/>
              </a:gs>
            </a:gsLst>
            <a:lin ang="16198662" scaled="0"/>
          </a:gradFill>
          <a:ln cap="flat" cmpd="sng" w="9525">
            <a:solidFill>
              <a:srgbClr val="5B9B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Resolvendo </a:t>
            </a:r>
            <a:r>
              <a:rPr b="1" lang="pt-BR" sz="2800"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b="1" i="0" lang="pt-BR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" name="Google Shape;260;p38"/>
          <p:cNvSpPr txBox="1"/>
          <p:nvPr/>
        </p:nvSpPr>
        <p:spPr>
          <a:xfrm>
            <a:off x="1854900" y="603715"/>
            <a:ext cx="53430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Identificando os elementos no gráfico: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1" name="Google Shape;261;p38"/>
          <p:cNvSpPr txBox="1"/>
          <p:nvPr/>
        </p:nvSpPr>
        <p:spPr>
          <a:xfrm>
            <a:off x="4278850" y="1298388"/>
            <a:ext cx="4543800" cy="16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81000" lvl="0" marL="457200" rtl="0" algn="just">
              <a:spcBef>
                <a:spcPts val="0"/>
              </a:spcBef>
              <a:spcAft>
                <a:spcPts val="0"/>
              </a:spcAft>
              <a:buSzPts val="2400"/>
              <a:buFont typeface="Calibri"/>
              <a:buChar char="●"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A taxa fixa é onde a reta começa no eixo vertical (y). Mesmo com consumo zero, paga-se R$ 17. 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2" name="Google Shape;262;p38"/>
          <p:cNvSpPr txBox="1"/>
          <p:nvPr/>
        </p:nvSpPr>
        <p:spPr>
          <a:xfrm>
            <a:off x="4278850" y="3034750"/>
            <a:ext cx="45138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81000" lvl="0" marL="457200" rtl="0" algn="just">
              <a:spcBef>
                <a:spcPts val="0"/>
              </a:spcBef>
              <a:spcAft>
                <a:spcPts val="0"/>
              </a:spcAft>
              <a:buSzPts val="2400"/>
              <a:buFont typeface="Calibri"/>
              <a:buChar char="●"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O valor variável é quando a conta aumenta conforme usamos mais água.   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63" name="Google Shape;263;p38"/>
          <p:cNvGrpSpPr/>
          <p:nvPr/>
        </p:nvGrpSpPr>
        <p:grpSpPr>
          <a:xfrm>
            <a:off x="405423" y="1251755"/>
            <a:ext cx="3799429" cy="3360775"/>
            <a:chOff x="405423" y="1451287"/>
            <a:chExt cx="3799429" cy="3360775"/>
          </a:xfrm>
        </p:grpSpPr>
        <p:cxnSp>
          <p:nvCxnSpPr>
            <p:cNvPr id="264" name="Google Shape;264;p38"/>
            <p:cNvCxnSpPr/>
            <p:nvPr/>
          </p:nvCxnSpPr>
          <p:spPr>
            <a:xfrm rot="10800000">
              <a:off x="1337605" y="1588903"/>
              <a:ext cx="0" cy="3022500"/>
            </a:xfrm>
            <a:prstGeom prst="straightConnector1">
              <a:avLst/>
            </a:prstGeom>
            <a:noFill/>
            <a:ln cap="flat" cmpd="sng" w="19050">
              <a:solidFill>
                <a:schemeClr val="dk1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265" name="Google Shape;265;p38"/>
            <p:cNvCxnSpPr/>
            <p:nvPr/>
          </p:nvCxnSpPr>
          <p:spPr>
            <a:xfrm flipH="1" rot="10800000">
              <a:off x="1034630" y="4330653"/>
              <a:ext cx="2409300" cy="14700"/>
            </a:xfrm>
            <a:prstGeom prst="straightConnector1">
              <a:avLst/>
            </a:prstGeom>
            <a:noFill/>
            <a:ln cap="flat" cmpd="sng" w="19050">
              <a:solidFill>
                <a:schemeClr val="dk1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266" name="Google Shape;266;p38"/>
            <p:cNvCxnSpPr/>
            <p:nvPr/>
          </p:nvCxnSpPr>
          <p:spPr>
            <a:xfrm>
              <a:off x="1337605" y="2106178"/>
              <a:ext cx="1507500" cy="750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dash"/>
              <a:round/>
              <a:headEnd len="med" w="med" type="none"/>
              <a:tailEnd len="med" w="med" type="none"/>
            </a:ln>
          </p:spPr>
        </p:cxnSp>
        <p:cxnSp>
          <p:nvCxnSpPr>
            <p:cNvPr id="267" name="Google Shape;267;p38"/>
            <p:cNvCxnSpPr/>
            <p:nvPr/>
          </p:nvCxnSpPr>
          <p:spPr>
            <a:xfrm flipH="1">
              <a:off x="2852455" y="2120953"/>
              <a:ext cx="7500" cy="226140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dash"/>
              <a:round/>
              <a:headEnd len="med" w="med" type="none"/>
              <a:tailEnd len="med" w="med" type="none"/>
            </a:ln>
          </p:spPr>
        </p:cxnSp>
        <p:cxnSp>
          <p:nvCxnSpPr>
            <p:cNvPr id="268" name="Google Shape;268;p38"/>
            <p:cNvCxnSpPr/>
            <p:nvPr/>
          </p:nvCxnSpPr>
          <p:spPr>
            <a:xfrm flipH="1" rot="10800000">
              <a:off x="1322820" y="1936153"/>
              <a:ext cx="1714500" cy="1758900"/>
            </a:xfrm>
            <a:prstGeom prst="straightConnector1">
              <a:avLst/>
            </a:prstGeom>
            <a:noFill/>
            <a:ln cap="flat" cmpd="sng" w="28575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sp>
          <p:nvSpPr>
            <p:cNvPr id="269" name="Google Shape;269;p38"/>
            <p:cNvSpPr txBox="1"/>
            <p:nvPr/>
          </p:nvSpPr>
          <p:spPr>
            <a:xfrm>
              <a:off x="2579064" y="1909828"/>
              <a:ext cx="4656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-317500" lvl="0" marL="457200" rtl="0" algn="l">
                <a:spcBef>
                  <a:spcPts val="0"/>
                </a:spcBef>
                <a:spcAft>
                  <a:spcPts val="0"/>
                </a:spcAft>
                <a:buSzPts val="1400"/>
                <a:buChar char="●"/>
              </a:pPr>
              <a:r>
                <a:t/>
              </a:r>
              <a:endParaRPr/>
            </a:p>
          </p:txBody>
        </p:sp>
        <p:sp>
          <p:nvSpPr>
            <p:cNvPr id="270" name="Google Shape;270;p38"/>
            <p:cNvSpPr txBox="1"/>
            <p:nvPr/>
          </p:nvSpPr>
          <p:spPr>
            <a:xfrm>
              <a:off x="709451" y="1895828"/>
              <a:ext cx="6726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>
                  <a:solidFill>
                    <a:schemeClr val="dk1"/>
                  </a:solidFill>
                </a:rPr>
                <a:t>42,20</a:t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71" name="Google Shape;271;p38"/>
            <p:cNvSpPr txBox="1"/>
            <p:nvPr/>
          </p:nvSpPr>
          <p:spPr>
            <a:xfrm>
              <a:off x="724231" y="3480728"/>
              <a:ext cx="6726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>
                  <a:solidFill>
                    <a:schemeClr val="dk1"/>
                  </a:solidFill>
                </a:rPr>
                <a:t>17,00</a:t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72" name="Google Shape;272;p38"/>
            <p:cNvSpPr txBox="1"/>
            <p:nvPr/>
          </p:nvSpPr>
          <p:spPr>
            <a:xfrm>
              <a:off x="1086360" y="4286312"/>
              <a:ext cx="2733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/>
                <a:t>0</a:t>
              </a:r>
              <a:endParaRPr/>
            </a:p>
          </p:txBody>
        </p:sp>
        <p:sp>
          <p:nvSpPr>
            <p:cNvPr id="273" name="Google Shape;273;p38"/>
            <p:cNvSpPr txBox="1"/>
            <p:nvPr/>
          </p:nvSpPr>
          <p:spPr>
            <a:xfrm>
              <a:off x="2697400" y="4313625"/>
              <a:ext cx="2733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/>
                <a:t>7</a:t>
              </a:r>
              <a:endParaRPr/>
            </a:p>
          </p:txBody>
        </p:sp>
        <p:sp>
          <p:nvSpPr>
            <p:cNvPr id="274" name="Google Shape;274;p38"/>
            <p:cNvSpPr txBox="1"/>
            <p:nvPr/>
          </p:nvSpPr>
          <p:spPr>
            <a:xfrm rot="-5400000">
              <a:off x="-381027" y="2900053"/>
              <a:ext cx="19731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pt-BR"/>
                <a:t>Valor da fatura (R$)</a:t>
              </a:r>
              <a:endParaRPr b="1"/>
            </a:p>
          </p:txBody>
        </p:sp>
        <p:sp>
          <p:nvSpPr>
            <p:cNvPr id="275" name="Google Shape;275;p38"/>
            <p:cNvSpPr txBox="1"/>
            <p:nvPr/>
          </p:nvSpPr>
          <p:spPr>
            <a:xfrm>
              <a:off x="2941252" y="4411862"/>
              <a:ext cx="12636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pt-BR"/>
                <a:t>Volume (m³)</a:t>
              </a:r>
              <a:endParaRPr b="1"/>
            </a:p>
          </p:txBody>
        </p:sp>
        <p:sp>
          <p:nvSpPr>
            <p:cNvPr id="276" name="Google Shape;276;p38"/>
            <p:cNvSpPr txBox="1"/>
            <p:nvPr/>
          </p:nvSpPr>
          <p:spPr>
            <a:xfrm>
              <a:off x="3426137" y="4122522"/>
              <a:ext cx="2733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pt-BR"/>
                <a:t>x</a:t>
              </a:r>
              <a:endParaRPr b="1"/>
            </a:p>
          </p:txBody>
        </p:sp>
        <p:sp>
          <p:nvSpPr>
            <p:cNvPr id="277" name="Google Shape;277;p38"/>
            <p:cNvSpPr txBox="1"/>
            <p:nvPr/>
          </p:nvSpPr>
          <p:spPr>
            <a:xfrm>
              <a:off x="1064190" y="1451287"/>
              <a:ext cx="2733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pt-BR"/>
                <a:t>y</a:t>
              </a:r>
              <a:endParaRPr b="1"/>
            </a:p>
          </p:txBody>
        </p:sp>
      </p:grpSp>
      <p:sp>
        <p:nvSpPr>
          <p:cNvPr id="278" name="Google Shape;278;p38"/>
          <p:cNvSpPr/>
          <p:nvPr/>
        </p:nvSpPr>
        <p:spPr>
          <a:xfrm>
            <a:off x="761175" y="3281200"/>
            <a:ext cx="569100" cy="376800"/>
          </a:xfrm>
          <a:prstGeom prst="rect">
            <a:avLst/>
          </a:prstGeom>
          <a:noFill/>
          <a:ln cap="flat" cmpd="sng" w="19050">
            <a:solidFill>
              <a:srgbClr val="CC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39"/>
          <p:cNvSpPr txBox="1"/>
          <p:nvPr/>
        </p:nvSpPr>
        <p:spPr>
          <a:xfrm>
            <a:off x="5029025" y="3672700"/>
            <a:ext cx="38760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Total: 17 + 50,40 = 67,40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5" name="Google Shape;285;p39"/>
          <p:cNvSpPr/>
          <p:nvPr/>
        </p:nvSpPr>
        <p:spPr>
          <a:xfrm>
            <a:off x="7809475" y="3738250"/>
            <a:ext cx="829500" cy="423000"/>
          </a:xfrm>
          <a:prstGeom prst="rect">
            <a:avLst/>
          </a:prstGeom>
          <a:noFill/>
          <a:ln cap="flat" cmpd="sng" w="19050">
            <a:solidFill>
              <a:srgbClr val="CC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6" name="Google Shape;286;p39"/>
          <p:cNvSpPr txBox="1"/>
          <p:nvPr/>
        </p:nvSpPr>
        <p:spPr>
          <a:xfrm>
            <a:off x="0" y="0"/>
            <a:ext cx="3596100" cy="523200"/>
          </a:xfrm>
          <a:prstGeom prst="rect">
            <a:avLst/>
          </a:prstGeom>
          <a:gradFill>
            <a:gsLst>
              <a:gs pos="0">
                <a:srgbClr val="9BCDFF"/>
              </a:gs>
              <a:gs pos="35000">
                <a:srgbClr val="B8DCFF"/>
              </a:gs>
              <a:gs pos="100000">
                <a:srgbClr val="E2F0FF"/>
              </a:gs>
            </a:gsLst>
            <a:lin ang="16198662" scaled="0"/>
          </a:gradFill>
          <a:ln cap="flat" cmpd="sng" w="9525">
            <a:solidFill>
              <a:srgbClr val="5B9B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Resolvendo </a:t>
            </a:r>
            <a:r>
              <a:rPr b="1" lang="pt-BR" sz="2800"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b="1" i="0" lang="pt-BR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7" name="Google Shape;287;p39"/>
          <p:cNvSpPr txBox="1"/>
          <p:nvPr/>
        </p:nvSpPr>
        <p:spPr>
          <a:xfrm>
            <a:off x="-50" y="553175"/>
            <a:ext cx="46815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Encontrando o custo por metro cúbico (m³).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8" name="Google Shape;288;p39"/>
          <p:cNvSpPr txBox="1"/>
          <p:nvPr/>
        </p:nvSpPr>
        <p:spPr>
          <a:xfrm>
            <a:off x="194925" y="1343950"/>
            <a:ext cx="44388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Em novembro, a conta foi de 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R$ 42,20 para 7m³.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9" name="Google Shape;289;p39"/>
          <p:cNvSpPr txBox="1"/>
          <p:nvPr/>
        </p:nvSpPr>
        <p:spPr>
          <a:xfrm>
            <a:off x="155175" y="2194075"/>
            <a:ext cx="46113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1. Subtraímos a taxa fixa para saber quanto foi gasto só com a água: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0" name="Google Shape;290;p39"/>
          <p:cNvSpPr txBox="1"/>
          <p:nvPr/>
        </p:nvSpPr>
        <p:spPr>
          <a:xfrm>
            <a:off x="1116919" y="2991837"/>
            <a:ext cx="30204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42,20 – 17 = 25,20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1" name="Google Shape;291;p39"/>
          <p:cNvSpPr txBox="1"/>
          <p:nvPr/>
        </p:nvSpPr>
        <p:spPr>
          <a:xfrm>
            <a:off x="177343" y="3494207"/>
            <a:ext cx="45042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2.  Dividimos esse valor pelos 7 m³ para achar o preço da unidade:  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2" name="Google Shape;292;p39"/>
          <p:cNvSpPr txBox="1"/>
          <p:nvPr/>
        </p:nvSpPr>
        <p:spPr>
          <a:xfrm>
            <a:off x="1056783" y="4328911"/>
            <a:ext cx="32220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25,20 ÷  7 = 3,60 por m³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93" name="Google Shape;293;p39"/>
          <p:cNvCxnSpPr/>
          <p:nvPr/>
        </p:nvCxnSpPr>
        <p:spPr>
          <a:xfrm>
            <a:off x="4714866" y="694675"/>
            <a:ext cx="0" cy="4234500"/>
          </a:xfrm>
          <a:prstGeom prst="straightConnector1">
            <a:avLst/>
          </a:prstGeom>
          <a:noFill/>
          <a:ln cap="flat" cmpd="sng" w="19050">
            <a:solidFill>
              <a:schemeClr val="accent1"/>
            </a:solidFill>
            <a:prstDash val="dash"/>
            <a:round/>
            <a:headEnd len="med" w="med" type="none"/>
            <a:tailEnd len="med" w="med" type="none"/>
          </a:ln>
        </p:spPr>
      </p:cxnSp>
      <p:sp>
        <p:nvSpPr>
          <p:cNvPr id="294" name="Google Shape;294;p39"/>
          <p:cNvSpPr txBox="1"/>
          <p:nvPr/>
        </p:nvSpPr>
        <p:spPr>
          <a:xfrm>
            <a:off x="5029025" y="435323"/>
            <a:ext cx="37518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Aplicando ao mês de dezembro, temos: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5" name="Google Shape;295;p39"/>
          <p:cNvSpPr txBox="1"/>
          <p:nvPr/>
        </p:nvSpPr>
        <p:spPr>
          <a:xfrm>
            <a:off x="4850700" y="1210922"/>
            <a:ext cx="41799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O enunciado diz que o consumo </a:t>
            </a:r>
            <a:r>
              <a:rPr b="1" lang="pt-BR" sz="2400">
                <a:latin typeface="Calibri"/>
                <a:ea typeface="Calibri"/>
                <a:cs typeface="Calibri"/>
                <a:sym typeface="Calibri"/>
              </a:rPr>
              <a:t>dobrou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. Se em novembro foi 7m³, em dezembro será 14 m³.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6" name="Google Shape;296;p39"/>
          <p:cNvSpPr txBox="1"/>
          <p:nvPr/>
        </p:nvSpPr>
        <p:spPr>
          <a:xfrm>
            <a:off x="4847914" y="2357455"/>
            <a:ext cx="40791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Montando o cálculo final: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7" name="Google Shape;297;p39"/>
          <p:cNvSpPr txBox="1"/>
          <p:nvPr/>
        </p:nvSpPr>
        <p:spPr>
          <a:xfrm>
            <a:off x="4840524" y="2792297"/>
            <a:ext cx="24609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Taxa fixa: R$ 17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8" name="Google Shape;298;p39"/>
          <p:cNvSpPr txBox="1"/>
          <p:nvPr/>
        </p:nvSpPr>
        <p:spPr>
          <a:xfrm>
            <a:off x="4832669" y="3199891"/>
            <a:ext cx="40386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Consumo (14 × 3,60): R$ 50,40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9" name="Google Shape;299;p39"/>
          <p:cNvSpPr txBox="1"/>
          <p:nvPr/>
        </p:nvSpPr>
        <p:spPr>
          <a:xfrm>
            <a:off x="5196575" y="4159264"/>
            <a:ext cx="33315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O valor de R$ está entre R$ 65 e R$ 70.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40"/>
          <p:cNvSpPr txBox="1"/>
          <p:nvPr/>
        </p:nvSpPr>
        <p:spPr>
          <a:xfrm>
            <a:off x="0" y="0"/>
            <a:ext cx="3596100" cy="523200"/>
          </a:xfrm>
          <a:prstGeom prst="rect">
            <a:avLst/>
          </a:prstGeom>
          <a:gradFill>
            <a:gsLst>
              <a:gs pos="0">
                <a:srgbClr val="9BCDFF"/>
              </a:gs>
              <a:gs pos="35000">
                <a:srgbClr val="B8DCFF"/>
              </a:gs>
              <a:gs pos="100000">
                <a:srgbClr val="E2F0FF"/>
              </a:gs>
            </a:gsLst>
            <a:lin ang="16198662" scaled="0"/>
          </a:gradFill>
          <a:ln cap="flat" cmpd="sng" w="9525">
            <a:solidFill>
              <a:srgbClr val="5B9B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Praticando</a:t>
            </a:r>
            <a:r>
              <a:rPr b="1" i="0" lang="pt-BR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pt-BR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6" name="Google Shape;306;p40"/>
          <p:cNvSpPr txBox="1"/>
          <p:nvPr/>
        </p:nvSpPr>
        <p:spPr>
          <a:xfrm>
            <a:off x="428606" y="658408"/>
            <a:ext cx="82695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(UEA-AM) A reta </a:t>
            </a:r>
            <a:r>
              <a:rPr i="1" lang="pt-BR" sz="2400">
                <a:latin typeface="Calibri"/>
                <a:ea typeface="Calibri"/>
                <a:cs typeface="Calibri"/>
                <a:sym typeface="Calibri"/>
              </a:rPr>
              <a:t>r 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passa pelos pontos (4, 6) e (0, – 4) e intersecta o eixo das abscissas no ponto </a:t>
            </a:r>
            <a:r>
              <a:rPr i="1" lang="pt-BR" sz="2400">
                <a:latin typeface="Calibri"/>
                <a:ea typeface="Calibri"/>
                <a:cs typeface="Calibri"/>
                <a:sym typeface="Calibri"/>
              </a:rPr>
              <a:t>P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, conforme mostra a figura. 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07" name="Google Shape;307;p40"/>
          <p:cNvCxnSpPr/>
          <p:nvPr/>
        </p:nvCxnSpPr>
        <p:spPr>
          <a:xfrm>
            <a:off x="968277" y="3603548"/>
            <a:ext cx="2194800" cy="1230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308" name="Google Shape;308;p40"/>
          <p:cNvCxnSpPr/>
          <p:nvPr/>
        </p:nvCxnSpPr>
        <p:spPr>
          <a:xfrm rot="10800000">
            <a:off x="1189750" y="1642823"/>
            <a:ext cx="15000" cy="317010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309" name="Google Shape;309;p40"/>
          <p:cNvCxnSpPr/>
          <p:nvPr/>
        </p:nvCxnSpPr>
        <p:spPr>
          <a:xfrm>
            <a:off x="2483252" y="1999909"/>
            <a:ext cx="0" cy="16407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dash"/>
            <a:round/>
            <a:headEnd len="med" w="med" type="none"/>
            <a:tailEnd len="med" w="med" type="none"/>
          </a:ln>
        </p:spPr>
      </p:cxnSp>
      <p:cxnSp>
        <p:nvCxnSpPr>
          <p:cNvPr id="310" name="Google Shape;310;p40"/>
          <p:cNvCxnSpPr/>
          <p:nvPr/>
        </p:nvCxnSpPr>
        <p:spPr>
          <a:xfrm>
            <a:off x="1145627" y="2034248"/>
            <a:ext cx="135990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dash"/>
            <a:round/>
            <a:headEnd len="med" w="med" type="none"/>
            <a:tailEnd len="med" w="med" type="none"/>
          </a:ln>
        </p:spPr>
      </p:cxnSp>
      <p:sp>
        <p:nvSpPr>
          <p:cNvPr id="311" name="Google Shape;311;p40"/>
          <p:cNvSpPr txBox="1"/>
          <p:nvPr/>
        </p:nvSpPr>
        <p:spPr>
          <a:xfrm>
            <a:off x="923948" y="1503627"/>
            <a:ext cx="2808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/>
              <a:t>y</a:t>
            </a:r>
            <a:endParaRPr b="1"/>
          </a:p>
        </p:txBody>
      </p:sp>
      <p:sp>
        <p:nvSpPr>
          <p:cNvPr id="312" name="Google Shape;312;p40"/>
          <p:cNvSpPr txBox="1"/>
          <p:nvPr/>
        </p:nvSpPr>
        <p:spPr>
          <a:xfrm>
            <a:off x="2946002" y="3565508"/>
            <a:ext cx="2808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/>
              <a:t>x</a:t>
            </a:r>
            <a:endParaRPr b="1"/>
          </a:p>
        </p:txBody>
      </p:sp>
      <p:sp>
        <p:nvSpPr>
          <p:cNvPr id="313" name="Google Shape;313;p40"/>
          <p:cNvSpPr txBox="1"/>
          <p:nvPr/>
        </p:nvSpPr>
        <p:spPr>
          <a:xfrm>
            <a:off x="931342" y="3388129"/>
            <a:ext cx="495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t/>
            </a:r>
            <a:endParaRPr/>
          </a:p>
        </p:txBody>
      </p:sp>
      <p:sp>
        <p:nvSpPr>
          <p:cNvPr id="314" name="Google Shape;314;p40"/>
          <p:cNvSpPr txBox="1"/>
          <p:nvPr/>
        </p:nvSpPr>
        <p:spPr>
          <a:xfrm>
            <a:off x="2214406" y="1834148"/>
            <a:ext cx="495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t/>
            </a:r>
            <a:endParaRPr/>
          </a:p>
        </p:txBody>
      </p:sp>
      <p:cxnSp>
        <p:nvCxnSpPr>
          <p:cNvPr id="315" name="Google Shape;315;p40"/>
          <p:cNvCxnSpPr/>
          <p:nvPr/>
        </p:nvCxnSpPr>
        <p:spPr>
          <a:xfrm flipH="1" rot="10800000">
            <a:off x="1042177" y="2050257"/>
            <a:ext cx="1500000" cy="2741700"/>
          </a:xfrm>
          <a:prstGeom prst="straightConnector1">
            <a:avLst/>
          </a:prstGeom>
          <a:noFill/>
          <a:ln cap="flat" cmpd="sng" w="19050">
            <a:solidFill>
              <a:srgbClr val="CC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16" name="Google Shape;316;p40"/>
          <p:cNvSpPr txBox="1"/>
          <p:nvPr/>
        </p:nvSpPr>
        <p:spPr>
          <a:xfrm>
            <a:off x="1366352" y="3395833"/>
            <a:ext cx="495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t/>
            </a:r>
            <a:endParaRPr/>
          </a:p>
        </p:txBody>
      </p:sp>
      <p:sp>
        <p:nvSpPr>
          <p:cNvPr id="317" name="Google Shape;317;p40"/>
          <p:cNvSpPr txBox="1"/>
          <p:nvPr/>
        </p:nvSpPr>
        <p:spPr>
          <a:xfrm>
            <a:off x="922861" y="4183373"/>
            <a:ext cx="495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t/>
            </a:r>
            <a:endParaRPr/>
          </a:p>
        </p:txBody>
      </p:sp>
      <p:sp>
        <p:nvSpPr>
          <p:cNvPr id="318" name="Google Shape;318;p40"/>
          <p:cNvSpPr txBox="1"/>
          <p:nvPr/>
        </p:nvSpPr>
        <p:spPr>
          <a:xfrm>
            <a:off x="912933" y="1841536"/>
            <a:ext cx="3399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6</a:t>
            </a:r>
            <a:endParaRPr/>
          </a:p>
        </p:txBody>
      </p:sp>
      <p:sp>
        <p:nvSpPr>
          <p:cNvPr id="319" name="Google Shape;319;p40"/>
          <p:cNvSpPr txBox="1"/>
          <p:nvPr/>
        </p:nvSpPr>
        <p:spPr>
          <a:xfrm>
            <a:off x="1541446" y="3551823"/>
            <a:ext cx="3399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pt-BR"/>
              <a:t>P</a:t>
            </a:r>
            <a:endParaRPr i="1"/>
          </a:p>
        </p:txBody>
      </p:sp>
      <p:sp>
        <p:nvSpPr>
          <p:cNvPr id="320" name="Google Shape;320;p40"/>
          <p:cNvSpPr txBox="1"/>
          <p:nvPr/>
        </p:nvSpPr>
        <p:spPr>
          <a:xfrm>
            <a:off x="2321512" y="3551818"/>
            <a:ext cx="3399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4</a:t>
            </a:r>
            <a:endParaRPr/>
          </a:p>
        </p:txBody>
      </p:sp>
      <p:sp>
        <p:nvSpPr>
          <p:cNvPr id="321" name="Google Shape;321;p40"/>
          <p:cNvSpPr txBox="1"/>
          <p:nvPr/>
        </p:nvSpPr>
        <p:spPr>
          <a:xfrm>
            <a:off x="953313" y="3528548"/>
            <a:ext cx="3399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0</a:t>
            </a:r>
            <a:endParaRPr/>
          </a:p>
        </p:txBody>
      </p:sp>
      <p:sp>
        <p:nvSpPr>
          <p:cNvPr id="322" name="Google Shape;322;p40"/>
          <p:cNvSpPr txBox="1"/>
          <p:nvPr/>
        </p:nvSpPr>
        <p:spPr>
          <a:xfrm>
            <a:off x="709752" y="4205798"/>
            <a:ext cx="495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– 4</a:t>
            </a:r>
            <a:endParaRPr/>
          </a:p>
        </p:txBody>
      </p:sp>
      <p:sp>
        <p:nvSpPr>
          <p:cNvPr id="323" name="Google Shape;323;p40"/>
          <p:cNvSpPr txBox="1"/>
          <p:nvPr/>
        </p:nvSpPr>
        <p:spPr>
          <a:xfrm>
            <a:off x="2358463" y="1693948"/>
            <a:ext cx="3399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pt-BR"/>
              <a:t>r</a:t>
            </a:r>
            <a:endParaRPr i="1"/>
          </a:p>
        </p:txBody>
      </p:sp>
      <p:sp>
        <p:nvSpPr>
          <p:cNvPr id="324" name="Google Shape;324;p40"/>
          <p:cNvSpPr txBox="1"/>
          <p:nvPr/>
        </p:nvSpPr>
        <p:spPr>
          <a:xfrm>
            <a:off x="4567775" y="1475300"/>
            <a:ext cx="43668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O valor da abscissa do ponto </a:t>
            </a:r>
            <a:r>
              <a:rPr i="1" lang="pt-BR" sz="2400">
                <a:latin typeface="Calibri"/>
                <a:ea typeface="Calibri"/>
                <a:cs typeface="Calibri"/>
                <a:sym typeface="Calibri"/>
              </a:rPr>
              <a:t>P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 é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5" name="Google Shape;325;p40"/>
          <p:cNvSpPr txBox="1"/>
          <p:nvPr/>
        </p:nvSpPr>
        <p:spPr>
          <a:xfrm>
            <a:off x="4606819" y="1907872"/>
            <a:ext cx="3995400" cy="16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Font typeface="Calibri"/>
              <a:buAutoNum type="alphaLcParenR"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2              c)                e)   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Font typeface="Calibri"/>
              <a:buAutoNum type="alphaLcParenR"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                d)  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26" name="Google Shape;326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87500" y="2591812"/>
            <a:ext cx="226525" cy="641863"/>
          </a:xfrm>
          <a:prstGeom prst="rect">
            <a:avLst/>
          </a:prstGeom>
          <a:noFill/>
          <a:ln>
            <a:noFill/>
          </a:ln>
        </p:spPr>
      </p:pic>
      <p:pic>
        <p:nvPicPr>
          <p:cNvPr id="327" name="Google Shape;327;p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02400" y="1937356"/>
            <a:ext cx="226525" cy="58757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8" name="Google Shape;328;p4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723325" y="2644087"/>
            <a:ext cx="200475" cy="5679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29" name="Google Shape;329;p4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055225" y="1940175"/>
            <a:ext cx="200475" cy="587575"/>
          </a:xfrm>
          <a:prstGeom prst="rect">
            <a:avLst/>
          </a:prstGeom>
          <a:noFill/>
          <a:ln>
            <a:noFill/>
          </a:ln>
        </p:spPr>
      </p:pic>
      <p:sp>
        <p:nvSpPr>
          <p:cNvPr id="330" name="Google Shape;330;p40"/>
          <p:cNvSpPr/>
          <p:nvPr/>
        </p:nvSpPr>
        <p:spPr>
          <a:xfrm>
            <a:off x="6200174" y="2742548"/>
            <a:ext cx="400200" cy="400200"/>
          </a:xfrm>
          <a:prstGeom prst="ellipse">
            <a:avLst/>
          </a:prstGeom>
          <a:noFill/>
          <a:ln cap="flat" cmpd="sng" w="28575">
            <a:solidFill>
              <a:srgbClr val="CC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31" name="Google Shape;331;p40"/>
          <p:cNvGrpSpPr/>
          <p:nvPr/>
        </p:nvGrpSpPr>
        <p:grpSpPr>
          <a:xfrm>
            <a:off x="5011865" y="94052"/>
            <a:ext cx="1264615" cy="475158"/>
            <a:chOff x="9314777" y="87065"/>
            <a:chExt cx="1225640" cy="516420"/>
          </a:xfrm>
        </p:grpSpPr>
        <p:sp>
          <p:nvSpPr>
            <p:cNvPr id="332" name="Google Shape;332;p40"/>
            <p:cNvSpPr/>
            <p:nvPr/>
          </p:nvSpPr>
          <p:spPr>
            <a:xfrm>
              <a:off x="9722017" y="141266"/>
              <a:ext cx="818400" cy="414600"/>
            </a:xfrm>
            <a:prstGeom prst="roundRect">
              <a:avLst>
                <a:gd fmla="val 16667" name="adj"/>
              </a:avLst>
            </a:prstGeom>
            <a:solidFill>
              <a:srgbClr val="E7E6E6"/>
            </a:solidFill>
            <a:ln cap="flat" cmpd="sng" w="8950">
              <a:solidFill>
                <a:srgbClr val="44546A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12450" lIns="112450" spcFirstLastPara="1" rIns="112450" wrap="square" tIns="112450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91"/>
                <a:buFont typeface="Arial"/>
                <a:buNone/>
              </a:pPr>
              <a:r>
                <a:rPr b="0" i="0" lang="pt-BR" sz="1503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02 min</a:t>
              </a:r>
              <a:endParaRPr b="0" i="0" sz="1503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333" name="Google Shape;333;p40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9314777" y="87065"/>
              <a:ext cx="545380" cy="51642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334" name="Google Shape;334;p40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4120851" y="37379"/>
            <a:ext cx="705760" cy="619226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dot"/>
            <a:round/>
            <a:headEnd len="sm" w="sm" type="none"/>
            <a:tailEnd len="sm" w="sm" type="none"/>
          </a:ln>
        </p:spPr>
      </p:pic>
      <p:sp>
        <p:nvSpPr>
          <p:cNvPr id="335" name="Google Shape;335;p40"/>
          <p:cNvSpPr txBox="1"/>
          <p:nvPr/>
        </p:nvSpPr>
        <p:spPr>
          <a:xfrm>
            <a:off x="4128984" y="3382940"/>
            <a:ext cx="4795500" cy="16623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Copie os dados e resolva em seu caderno. Após o tempo, ao comando do(a) professor(a), mostre sua resolução aos colegas mais próximos.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41"/>
          <p:cNvSpPr txBox="1"/>
          <p:nvPr/>
        </p:nvSpPr>
        <p:spPr>
          <a:xfrm>
            <a:off x="0" y="0"/>
            <a:ext cx="3596100" cy="523200"/>
          </a:xfrm>
          <a:prstGeom prst="rect">
            <a:avLst/>
          </a:prstGeom>
          <a:gradFill>
            <a:gsLst>
              <a:gs pos="0">
                <a:srgbClr val="9BCDFF"/>
              </a:gs>
              <a:gs pos="35000">
                <a:srgbClr val="B8DCFF"/>
              </a:gs>
              <a:gs pos="100000">
                <a:srgbClr val="E2F0FF"/>
              </a:gs>
            </a:gsLst>
            <a:lin ang="16198662" scaled="0"/>
          </a:gradFill>
          <a:ln cap="flat" cmpd="sng" w="9525">
            <a:solidFill>
              <a:srgbClr val="5B9B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Resolvendo 3</a:t>
            </a:r>
            <a:r>
              <a:rPr b="1" i="0" lang="pt-BR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2" name="Google Shape;342;p41"/>
          <p:cNvSpPr txBox="1"/>
          <p:nvPr/>
        </p:nvSpPr>
        <p:spPr>
          <a:xfrm>
            <a:off x="1802060" y="472969"/>
            <a:ext cx="53172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Vamos identificar o coeficiente linear (b).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3" name="Google Shape;343;p41"/>
          <p:cNvSpPr txBox="1"/>
          <p:nvPr/>
        </p:nvSpPr>
        <p:spPr>
          <a:xfrm>
            <a:off x="2904300" y="894025"/>
            <a:ext cx="59490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É o valor onde a reta cruza o eixo vertical (y) será nosso ponto de partida, o coeficiente (b).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4" name="Google Shape;344;p41"/>
          <p:cNvSpPr txBox="1"/>
          <p:nvPr/>
        </p:nvSpPr>
        <p:spPr>
          <a:xfrm>
            <a:off x="2904300" y="1669625"/>
            <a:ext cx="59490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Observando o gráfico, a reta corta o eixo y em – 4.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5" name="Google Shape;345;p41"/>
          <p:cNvSpPr txBox="1"/>
          <p:nvPr/>
        </p:nvSpPr>
        <p:spPr>
          <a:xfrm>
            <a:off x="2904300" y="2480186"/>
            <a:ext cx="46845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Então, nossa função começa assim: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6" name="Google Shape;346;p41"/>
          <p:cNvSpPr txBox="1"/>
          <p:nvPr/>
        </p:nvSpPr>
        <p:spPr>
          <a:xfrm>
            <a:off x="7425901" y="2480163"/>
            <a:ext cx="13797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pt-BR" sz="2400">
                <a:latin typeface="Calibri"/>
                <a:ea typeface="Calibri"/>
                <a:cs typeface="Calibri"/>
                <a:sym typeface="Calibri"/>
              </a:rPr>
              <a:t>y = ax – 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4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47" name="Google Shape;347;p41"/>
          <p:cNvGrpSpPr/>
          <p:nvPr/>
        </p:nvGrpSpPr>
        <p:grpSpPr>
          <a:xfrm>
            <a:off x="29692" y="894022"/>
            <a:ext cx="2517050" cy="3309296"/>
            <a:chOff x="236615" y="1213438"/>
            <a:chExt cx="2517050" cy="3309296"/>
          </a:xfrm>
        </p:grpSpPr>
        <p:cxnSp>
          <p:nvCxnSpPr>
            <p:cNvPr id="348" name="Google Shape;348;p41"/>
            <p:cNvCxnSpPr/>
            <p:nvPr/>
          </p:nvCxnSpPr>
          <p:spPr>
            <a:xfrm>
              <a:off x="495140" y="3313359"/>
              <a:ext cx="2194800" cy="12300"/>
            </a:xfrm>
            <a:prstGeom prst="straightConnector1">
              <a:avLst/>
            </a:prstGeom>
            <a:noFill/>
            <a:ln cap="flat" cmpd="sng" w="19050">
              <a:solidFill>
                <a:schemeClr val="dk1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349" name="Google Shape;349;p41"/>
            <p:cNvCxnSpPr/>
            <p:nvPr/>
          </p:nvCxnSpPr>
          <p:spPr>
            <a:xfrm rot="10800000">
              <a:off x="716612" y="1352634"/>
              <a:ext cx="15000" cy="3170100"/>
            </a:xfrm>
            <a:prstGeom prst="straightConnector1">
              <a:avLst/>
            </a:prstGeom>
            <a:noFill/>
            <a:ln cap="flat" cmpd="sng" w="19050">
              <a:solidFill>
                <a:schemeClr val="dk1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350" name="Google Shape;350;p41"/>
            <p:cNvCxnSpPr/>
            <p:nvPr/>
          </p:nvCxnSpPr>
          <p:spPr>
            <a:xfrm>
              <a:off x="2010115" y="1709719"/>
              <a:ext cx="0" cy="164070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dash"/>
              <a:round/>
              <a:headEnd len="med" w="med" type="none"/>
              <a:tailEnd len="med" w="med" type="none"/>
            </a:ln>
          </p:spPr>
        </p:cxnSp>
        <p:cxnSp>
          <p:nvCxnSpPr>
            <p:cNvPr id="351" name="Google Shape;351;p41"/>
            <p:cNvCxnSpPr/>
            <p:nvPr/>
          </p:nvCxnSpPr>
          <p:spPr>
            <a:xfrm>
              <a:off x="672490" y="1744059"/>
              <a:ext cx="1359900" cy="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dash"/>
              <a:round/>
              <a:headEnd len="med" w="med" type="none"/>
              <a:tailEnd len="med" w="med" type="none"/>
            </a:ln>
          </p:spPr>
        </p:cxnSp>
        <p:sp>
          <p:nvSpPr>
            <p:cNvPr id="352" name="Google Shape;352;p41"/>
            <p:cNvSpPr txBox="1"/>
            <p:nvPr/>
          </p:nvSpPr>
          <p:spPr>
            <a:xfrm>
              <a:off x="450810" y="1213438"/>
              <a:ext cx="2808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pt-BR"/>
                <a:t>y</a:t>
              </a:r>
              <a:endParaRPr b="1"/>
            </a:p>
          </p:txBody>
        </p:sp>
        <p:sp>
          <p:nvSpPr>
            <p:cNvPr id="353" name="Google Shape;353;p41"/>
            <p:cNvSpPr txBox="1"/>
            <p:nvPr/>
          </p:nvSpPr>
          <p:spPr>
            <a:xfrm>
              <a:off x="2472864" y="3275319"/>
              <a:ext cx="2808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pt-BR"/>
                <a:t>x</a:t>
              </a:r>
              <a:endParaRPr b="1"/>
            </a:p>
          </p:txBody>
        </p:sp>
        <p:sp>
          <p:nvSpPr>
            <p:cNvPr id="354" name="Google Shape;354;p41"/>
            <p:cNvSpPr txBox="1"/>
            <p:nvPr/>
          </p:nvSpPr>
          <p:spPr>
            <a:xfrm>
              <a:off x="458205" y="3097939"/>
              <a:ext cx="4950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-317500" lvl="0" marL="457200" rtl="0" algn="l">
                <a:spcBef>
                  <a:spcPts val="0"/>
                </a:spcBef>
                <a:spcAft>
                  <a:spcPts val="0"/>
                </a:spcAft>
                <a:buSzPts val="1400"/>
                <a:buChar char="●"/>
              </a:pPr>
              <a:r>
                <a:t/>
              </a:r>
              <a:endParaRPr/>
            </a:p>
          </p:txBody>
        </p:sp>
        <p:sp>
          <p:nvSpPr>
            <p:cNvPr id="355" name="Google Shape;355;p41"/>
            <p:cNvSpPr txBox="1"/>
            <p:nvPr/>
          </p:nvSpPr>
          <p:spPr>
            <a:xfrm>
              <a:off x="1741269" y="1543959"/>
              <a:ext cx="4950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-317500" lvl="0" marL="457200" rtl="0" algn="l">
                <a:spcBef>
                  <a:spcPts val="0"/>
                </a:spcBef>
                <a:spcAft>
                  <a:spcPts val="0"/>
                </a:spcAft>
                <a:buSzPts val="1400"/>
                <a:buChar char="●"/>
              </a:pPr>
              <a:r>
                <a:t/>
              </a:r>
              <a:endParaRPr/>
            </a:p>
          </p:txBody>
        </p:sp>
        <p:cxnSp>
          <p:nvCxnSpPr>
            <p:cNvPr id="356" name="Google Shape;356;p41"/>
            <p:cNvCxnSpPr/>
            <p:nvPr/>
          </p:nvCxnSpPr>
          <p:spPr>
            <a:xfrm flipH="1" rot="10800000">
              <a:off x="569040" y="1655403"/>
              <a:ext cx="1500000" cy="2741700"/>
            </a:xfrm>
            <a:prstGeom prst="straightConnector1">
              <a:avLst/>
            </a:prstGeom>
            <a:noFill/>
            <a:ln cap="flat" cmpd="sng" w="19050">
              <a:solidFill>
                <a:srgbClr val="CC0000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sp>
          <p:nvSpPr>
            <p:cNvPr id="357" name="Google Shape;357;p41"/>
            <p:cNvSpPr txBox="1"/>
            <p:nvPr/>
          </p:nvSpPr>
          <p:spPr>
            <a:xfrm>
              <a:off x="893215" y="3105643"/>
              <a:ext cx="4950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-317500" lvl="0" marL="457200" rtl="0" algn="l">
                <a:spcBef>
                  <a:spcPts val="0"/>
                </a:spcBef>
                <a:spcAft>
                  <a:spcPts val="0"/>
                </a:spcAft>
                <a:buSzPts val="1400"/>
                <a:buChar char="●"/>
              </a:pPr>
              <a:r>
                <a:t/>
              </a:r>
              <a:endParaRPr/>
            </a:p>
          </p:txBody>
        </p:sp>
        <p:sp>
          <p:nvSpPr>
            <p:cNvPr id="358" name="Google Shape;358;p41"/>
            <p:cNvSpPr txBox="1"/>
            <p:nvPr/>
          </p:nvSpPr>
          <p:spPr>
            <a:xfrm>
              <a:off x="457200" y="3915611"/>
              <a:ext cx="4950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-317500" lvl="0" marL="457200" rtl="0" algn="l">
                <a:spcBef>
                  <a:spcPts val="0"/>
                </a:spcBef>
                <a:spcAft>
                  <a:spcPts val="0"/>
                </a:spcAft>
                <a:buSzPts val="1400"/>
                <a:buChar char="●"/>
              </a:pPr>
              <a:r>
                <a:t/>
              </a:r>
              <a:endParaRPr/>
            </a:p>
          </p:txBody>
        </p:sp>
        <p:sp>
          <p:nvSpPr>
            <p:cNvPr id="359" name="Google Shape;359;p41"/>
            <p:cNvSpPr txBox="1"/>
            <p:nvPr/>
          </p:nvSpPr>
          <p:spPr>
            <a:xfrm>
              <a:off x="439796" y="1551346"/>
              <a:ext cx="3399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/>
                <a:t>6</a:t>
              </a:r>
              <a:endParaRPr/>
            </a:p>
          </p:txBody>
        </p:sp>
        <p:sp>
          <p:nvSpPr>
            <p:cNvPr id="360" name="Google Shape;360;p41"/>
            <p:cNvSpPr txBox="1"/>
            <p:nvPr/>
          </p:nvSpPr>
          <p:spPr>
            <a:xfrm>
              <a:off x="1068309" y="3261634"/>
              <a:ext cx="3399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1" lang="pt-BR"/>
                <a:t>P</a:t>
              </a:r>
              <a:endParaRPr i="1"/>
            </a:p>
          </p:txBody>
        </p:sp>
        <p:sp>
          <p:nvSpPr>
            <p:cNvPr id="361" name="Google Shape;361;p41"/>
            <p:cNvSpPr txBox="1"/>
            <p:nvPr/>
          </p:nvSpPr>
          <p:spPr>
            <a:xfrm>
              <a:off x="1848375" y="3261628"/>
              <a:ext cx="3399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/>
                <a:t>4</a:t>
              </a:r>
              <a:endParaRPr/>
            </a:p>
          </p:txBody>
        </p:sp>
        <p:sp>
          <p:nvSpPr>
            <p:cNvPr id="362" name="Google Shape;362;p41"/>
            <p:cNvSpPr txBox="1"/>
            <p:nvPr/>
          </p:nvSpPr>
          <p:spPr>
            <a:xfrm>
              <a:off x="480176" y="3238358"/>
              <a:ext cx="3399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/>
                <a:t>0</a:t>
              </a:r>
              <a:endParaRPr/>
            </a:p>
          </p:txBody>
        </p:sp>
        <p:sp>
          <p:nvSpPr>
            <p:cNvPr id="363" name="Google Shape;363;p41"/>
            <p:cNvSpPr txBox="1"/>
            <p:nvPr/>
          </p:nvSpPr>
          <p:spPr>
            <a:xfrm>
              <a:off x="236615" y="3915609"/>
              <a:ext cx="4950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/>
                <a:t>– 4</a:t>
              </a:r>
              <a:endParaRPr/>
            </a:p>
          </p:txBody>
        </p:sp>
        <p:sp>
          <p:nvSpPr>
            <p:cNvPr id="364" name="Google Shape;364;p41"/>
            <p:cNvSpPr txBox="1"/>
            <p:nvPr/>
          </p:nvSpPr>
          <p:spPr>
            <a:xfrm>
              <a:off x="1885325" y="1403759"/>
              <a:ext cx="3399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1" lang="pt-BR"/>
                <a:t>r</a:t>
              </a:r>
              <a:endParaRPr i="1"/>
            </a:p>
          </p:txBody>
        </p:sp>
      </p:grpSp>
      <p:sp>
        <p:nvSpPr>
          <p:cNvPr id="365" name="Google Shape;365;p41"/>
          <p:cNvSpPr txBox="1"/>
          <p:nvPr/>
        </p:nvSpPr>
        <p:spPr>
          <a:xfrm>
            <a:off x="2870070" y="2916450"/>
            <a:ext cx="61284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Calculando a inclinação (coeficiente angular) (</a:t>
            </a:r>
            <a:r>
              <a:rPr i="1" lang="pt-BR" sz="2400">
                <a:latin typeface="Calibri"/>
                <a:ea typeface="Calibri"/>
                <a:cs typeface="Calibri"/>
                <a:sym typeface="Calibri"/>
              </a:rPr>
              <a:t>a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)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6" name="Google Shape;366;p41"/>
          <p:cNvSpPr txBox="1"/>
          <p:nvPr/>
        </p:nvSpPr>
        <p:spPr>
          <a:xfrm>
            <a:off x="2405100" y="3361200"/>
            <a:ext cx="65148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A inclinação mostra o “ritmo” de subida da reta. Usamos os dois pontos conhecidos: (0, – 4) e (4, 6).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67" name="Google Shape;367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81400" y="4284595"/>
            <a:ext cx="1560975" cy="668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68" name="Google Shape;368;p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01075" y="4291990"/>
            <a:ext cx="3340603" cy="668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3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42"/>
          <p:cNvSpPr txBox="1"/>
          <p:nvPr/>
        </p:nvSpPr>
        <p:spPr>
          <a:xfrm>
            <a:off x="0" y="0"/>
            <a:ext cx="3596100" cy="523200"/>
          </a:xfrm>
          <a:prstGeom prst="rect">
            <a:avLst/>
          </a:prstGeom>
          <a:gradFill>
            <a:gsLst>
              <a:gs pos="0">
                <a:srgbClr val="9BCDFF"/>
              </a:gs>
              <a:gs pos="35000">
                <a:srgbClr val="B8DCFF"/>
              </a:gs>
              <a:gs pos="100000">
                <a:srgbClr val="E2F0FF"/>
              </a:gs>
            </a:gsLst>
            <a:lin ang="16198662" scaled="0"/>
          </a:gradFill>
          <a:ln cap="flat" cmpd="sng" w="9525">
            <a:solidFill>
              <a:srgbClr val="5B9B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Resolvendo 3</a:t>
            </a:r>
            <a:r>
              <a:rPr b="1" i="0" lang="pt-BR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5" name="Google Shape;375;p42"/>
          <p:cNvSpPr txBox="1"/>
          <p:nvPr/>
        </p:nvSpPr>
        <p:spPr>
          <a:xfrm>
            <a:off x="1891850" y="554250"/>
            <a:ext cx="52470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Encontrando o ponto </a:t>
            </a:r>
            <a:r>
              <a:rPr i="1" lang="pt-BR" sz="2400">
                <a:latin typeface="Calibri"/>
                <a:ea typeface="Calibri"/>
                <a:cs typeface="Calibri"/>
                <a:sym typeface="Calibri"/>
              </a:rPr>
              <a:t>P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 (raiz da função).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76" name="Google Shape;376;p42"/>
          <p:cNvGrpSpPr/>
          <p:nvPr/>
        </p:nvGrpSpPr>
        <p:grpSpPr>
          <a:xfrm>
            <a:off x="436147" y="1315256"/>
            <a:ext cx="2517050" cy="3309296"/>
            <a:chOff x="236615" y="1213438"/>
            <a:chExt cx="2517050" cy="3309296"/>
          </a:xfrm>
        </p:grpSpPr>
        <p:cxnSp>
          <p:nvCxnSpPr>
            <p:cNvPr id="377" name="Google Shape;377;p42"/>
            <p:cNvCxnSpPr/>
            <p:nvPr/>
          </p:nvCxnSpPr>
          <p:spPr>
            <a:xfrm>
              <a:off x="495140" y="3313359"/>
              <a:ext cx="2194800" cy="12300"/>
            </a:xfrm>
            <a:prstGeom prst="straightConnector1">
              <a:avLst/>
            </a:prstGeom>
            <a:noFill/>
            <a:ln cap="flat" cmpd="sng" w="19050">
              <a:solidFill>
                <a:schemeClr val="dk1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378" name="Google Shape;378;p42"/>
            <p:cNvCxnSpPr/>
            <p:nvPr/>
          </p:nvCxnSpPr>
          <p:spPr>
            <a:xfrm rot="10800000">
              <a:off x="716612" y="1352634"/>
              <a:ext cx="15000" cy="3170100"/>
            </a:xfrm>
            <a:prstGeom prst="straightConnector1">
              <a:avLst/>
            </a:prstGeom>
            <a:noFill/>
            <a:ln cap="flat" cmpd="sng" w="19050">
              <a:solidFill>
                <a:schemeClr val="dk1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379" name="Google Shape;379;p42"/>
            <p:cNvCxnSpPr/>
            <p:nvPr/>
          </p:nvCxnSpPr>
          <p:spPr>
            <a:xfrm>
              <a:off x="2010115" y="1709719"/>
              <a:ext cx="0" cy="164070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dash"/>
              <a:round/>
              <a:headEnd len="med" w="med" type="none"/>
              <a:tailEnd len="med" w="med" type="none"/>
            </a:ln>
          </p:spPr>
        </p:cxnSp>
        <p:cxnSp>
          <p:nvCxnSpPr>
            <p:cNvPr id="380" name="Google Shape;380;p42"/>
            <p:cNvCxnSpPr/>
            <p:nvPr/>
          </p:nvCxnSpPr>
          <p:spPr>
            <a:xfrm>
              <a:off x="672490" y="1744059"/>
              <a:ext cx="1359900" cy="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dash"/>
              <a:round/>
              <a:headEnd len="med" w="med" type="none"/>
              <a:tailEnd len="med" w="med" type="none"/>
            </a:ln>
          </p:spPr>
        </p:cxnSp>
        <p:sp>
          <p:nvSpPr>
            <p:cNvPr id="381" name="Google Shape;381;p42"/>
            <p:cNvSpPr txBox="1"/>
            <p:nvPr/>
          </p:nvSpPr>
          <p:spPr>
            <a:xfrm>
              <a:off x="450810" y="1213438"/>
              <a:ext cx="2808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pt-BR"/>
                <a:t>y</a:t>
              </a:r>
              <a:endParaRPr b="1"/>
            </a:p>
          </p:txBody>
        </p:sp>
        <p:sp>
          <p:nvSpPr>
            <p:cNvPr id="382" name="Google Shape;382;p42"/>
            <p:cNvSpPr txBox="1"/>
            <p:nvPr/>
          </p:nvSpPr>
          <p:spPr>
            <a:xfrm>
              <a:off x="2472864" y="3275319"/>
              <a:ext cx="2808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pt-BR"/>
                <a:t>x</a:t>
              </a:r>
              <a:endParaRPr b="1"/>
            </a:p>
          </p:txBody>
        </p:sp>
        <p:sp>
          <p:nvSpPr>
            <p:cNvPr id="383" name="Google Shape;383;p42"/>
            <p:cNvSpPr txBox="1"/>
            <p:nvPr/>
          </p:nvSpPr>
          <p:spPr>
            <a:xfrm>
              <a:off x="458205" y="3097939"/>
              <a:ext cx="4950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-317500" lvl="0" marL="457200" rtl="0" algn="l">
                <a:spcBef>
                  <a:spcPts val="0"/>
                </a:spcBef>
                <a:spcAft>
                  <a:spcPts val="0"/>
                </a:spcAft>
                <a:buSzPts val="1400"/>
                <a:buChar char="●"/>
              </a:pPr>
              <a:r>
                <a:t/>
              </a:r>
              <a:endParaRPr/>
            </a:p>
          </p:txBody>
        </p:sp>
        <p:sp>
          <p:nvSpPr>
            <p:cNvPr id="384" name="Google Shape;384;p42"/>
            <p:cNvSpPr txBox="1"/>
            <p:nvPr/>
          </p:nvSpPr>
          <p:spPr>
            <a:xfrm>
              <a:off x="1741269" y="1543959"/>
              <a:ext cx="4950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-317500" lvl="0" marL="457200" rtl="0" algn="l">
                <a:spcBef>
                  <a:spcPts val="0"/>
                </a:spcBef>
                <a:spcAft>
                  <a:spcPts val="0"/>
                </a:spcAft>
                <a:buSzPts val="1400"/>
                <a:buChar char="●"/>
              </a:pPr>
              <a:r>
                <a:t/>
              </a:r>
              <a:endParaRPr/>
            </a:p>
          </p:txBody>
        </p:sp>
        <p:cxnSp>
          <p:nvCxnSpPr>
            <p:cNvPr id="385" name="Google Shape;385;p42"/>
            <p:cNvCxnSpPr/>
            <p:nvPr/>
          </p:nvCxnSpPr>
          <p:spPr>
            <a:xfrm flipH="1" rot="10800000">
              <a:off x="569040" y="1655403"/>
              <a:ext cx="1500000" cy="2741700"/>
            </a:xfrm>
            <a:prstGeom prst="straightConnector1">
              <a:avLst/>
            </a:prstGeom>
            <a:noFill/>
            <a:ln cap="flat" cmpd="sng" w="19050">
              <a:solidFill>
                <a:srgbClr val="CC0000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sp>
          <p:nvSpPr>
            <p:cNvPr id="386" name="Google Shape;386;p42"/>
            <p:cNvSpPr txBox="1"/>
            <p:nvPr/>
          </p:nvSpPr>
          <p:spPr>
            <a:xfrm>
              <a:off x="893215" y="3105643"/>
              <a:ext cx="4950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-317500" lvl="0" marL="457200" rtl="0" algn="l">
                <a:spcBef>
                  <a:spcPts val="0"/>
                </a:spcBef>
                <a:spcAft>
                  <a:spcPts val="0"/>
                </a:spcAft>
                <a:buSzPts val="1400"/>
                <a:buChar char="●"/>
              </a:pPr>
              <a:r>
                <a:t/>
              </a:r>
              <a:endParaRPr/>
            </a:p>
          </p:txBody>
        </p:sp>
        <p:sp>
          <p:nvSpPr>
            <p:cNvPr id="387" name="Google Shape;387;p42"/>
            <p:cNvSpPr txBox="1"/>
            <p:nvPr/>
          </p:nvSpPr>
          <p:spPr>
            <a:xfrm>
              <a:off x="457200" y="3915611"/>
              <a:ext cx="4950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-317500" lvl="0" marL="457200" rtl="0" algn="l">
                <a:spcBef>
                  <a:spcPts val="0"/>
                </a:spcBef>
                <a:spcAft>
                  <a:spcPts val="0"/>
                </a:spcAft>
                <a:buSzPts val="1400"/>
                <a:buChar char="●"/>
              </a:pPr>
              <a:r>
                <a:t/>
              </a:r>
              <a:endParaRPr/>
            </a:p>
          </p:txBody>
        </p:sp>
        <p:sp>
          <p:nvSpPr>
            <p:cNvPr id="388" name="Google Shape;388;p42"/>
            <p:cNvSpPr txBox="1"/>
            <p:nvPr/>
          </p:nvSpPr>
          <p:spPr>
            <a:xfrm>
              <a:off x="439796" y="1551346"/>
              <a:ext cx="3399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/>
                <a:t>6</a:t>
              </a:r>
              <a:endParaRPr/>
            </a:p>
          </p:txBody>
        </p:sp>
        <p:sp>
          <p:nvSpPr>
            <p:cNvPr id="389" name="Google Shape;389;p42"/>
            <p:cNvSpPr txBox="1"/>
            <p:nvPr/>
          </p:nvSpPr>
          <p:spPr>
            <a:xfrm>
              <a:off x="1068309" y="3261634"/>
              <a:ext cx="3399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1" lang="pt-BR"/>
                <a:t>P</a:t>
              </a:r>
              <a:endParaRPr i="1"/>
            </a:p>
          </p:txBody>
        </p:sp>
        <p:sp>
          <p:nvSpPr>
            <p:cNvPr id="390" name="Google Shape;390;p42"/>
            <p:cNvSpPr txBox="1"/>
            <p:nvPr/>
          </p:nvSpPr>
          <p:spPr>
            <a:xfrm>
              <a:off x="1848375" y="3261628"/>
              <a:ext cx="3399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/>
                <a:t>4</a:t>
              </a:r>
              <a:endParaRPr/>
            </a:p>
          </p:txBody>
        </p:sp>
        <p:sp>
          <p:nvSpPr>
            <p:cNvPr id="391" name="Google Shape;391;p42"/>
            <p:cNvSpPr txBox="1"/>
            <p:nvPr/>
          </p:nvSpPr>
          <p:spPr>
            <a:xfrm>
              <a:off x="480176" y="3238358"/>
              <a:ext cx="3399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/>
                <a:t>0</a:t>
              </a:r>
              <a:endParaRPr/>
            </a:p>
          </p:txBody>
        </p:sp>
        <p:sp>
          <p:nvSpPr>
            <p:cNvPr id="392" name="Google Shape;392;p42"/>
            <p:cNvSpPr txBox="1"/>
            <p:nvPr/>
          </p:nvSpPr>
          <p:spPr>
            <a:xfrm>
              <a:off x="236615" y="3915609"/>
              <a:ext cx="4950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/>
                <a:t>– 4</a:t>
              </a:r>
              <a:endParaRPr/>
            </a:p>
          </p:txBody>
        </p:sp>
        <p:sp>
          <p:nvSpPr>
            <p:cNvPr id="393" name="Google Shape;393;p42"/>
            <p:cNvSpPr txBox="1"/>
            <p:nvPr/>
          </p:nvSpPr>
          <p:spPr>
            <a:xfrm>
              <a:off x="1885325" y="1403759"/>
              <a:ext cx="3399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1" lang="pt-BR"/>
                <a:t>r</a:t>
              </a:r>
              <a:endParaRPr i="1"/>
            </a:p>
          </p:txBody>
        </p:sp>
      </p:grpSp>
      <p:sp>
        <p:nvSpPr>
          <p:cNvPr id="394" name="Google Shape;394;p42"/>
          <p:cNvSpPr txBox="1"/>
          <p:nvPr/>
        </p:nvSpPr>
        <p:spPr>
          <a:xfrm>
            <a:off x="3365400" y="1028549"/>
            <a:ext cx="54612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O ponto </a:t>
            </a:r>
            <a:r>
              <a:rPr i="1" lang="pt-BR" sz="2400">
                <a:latin typeface="Calibri"/>
                <a:ea typeface="Calibri"/>
                <a:cs typeface="Calibri"/>
                <a:sym typeface="Calibri"/>
              </a:rPr>
              <a:t>P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 é onde a reta “corta” o eixo (</a:t>
            </a:r>
            <a:r>
              <a:rPr i="1" lang="pt-BR" sz="2400">
                <a:latin typeface="Calibri"/>
                <a:ea typeface="Calibri"/>
                <a:cs typeface="Calibri"/>
                <a:sym typeface="Calibri"/>
              </a:rPr>
              <a:t>x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). Nesse exato momento, a altura (</a:t>
            </a:r>
            <a:r>
              <a:rPr i="1" lang="pt-BR" sz="2400">
                <a:latin typeface="Calibri"/>
                <a:ea typeface="Calibri"/>
                <a:cs typeface="Calibri"/>
                <a:sym typeface="Calibri"/>
              </a:rPr>
              <a:t>y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) é zero. Basta substituir </a:t>
            </a:r>
            <a:r>
              <a:rPr i="1" lang="pt-BR" sz="2400">
                <a:latin typeface="Calibri"/>
                <a:ea typeface="Calibri"/>
                <a:cs typeface="Calibri"/>
                <a:sym typeface="Calibri"/>
              </a:rPr>
              <a:t>y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 por 0 na equação.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95" name="Google Shape;395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79304" y="2284598"/>
            <a:ext cx="1390325" cy="619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6" name="Google Shape;396;p4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76975" y="2280768"/>
            <a:ext cx="1390292" cy="619700"/>
          </a:xfrm>
          <a:prstGeom prst="rect">
            <a:avLst/>
          </a:prstGeom>
          <a:noFill/>
          <a:ln>
            <a:noFill/>
          </a:ln>
        </p:spPr>
      </p:pic>
      <p:sp>
        <p:nvSpPr>
          <p:cNvPr id="397" name="Google Shape;397;p42"/>
          <p:cNvSpPr/>
          <p:nvPr/>
        </p:nvSpPr>
        <p:spPr>
          <a:xfrm>
            <a:off x="5384614" y="2468268"/>
            <a:ext cx="433500" cy="3546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98" name="Google Shape;398;p4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172251" y="2977992"/>
            <a:ext cx="969977" cy="619700"/>
          </a:xfrm>
          <a:prstGeom prst="rect">
            <a:avLst/>
          </a:prstGeom>
          <a:noFill/>
          <a:ln>
            <a:noFill/>
          </a:ln>
        </p:spPr>
      </p:pic>
      <p:sp>
        <p:nvSpPr>
          <p:cNvPr id="399" name="Google Shape;399;p42"/>
          <p:cNvSpPr/>
          <p:nvPr/>
        </p:nvSpPr>
        <p:spPr>
          <a:xfrm>
            <a:off x="8099561" y="2468268"/>
            <a:ext cx="433500" cy="3546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00" name="Google Shape;400;p4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018319" y="3148518"/>
            <a:ext cx="983244" cy="354600"/>
          </a:xfrm>
          <a:prstGeom prst="rect">
            <a:avLst/>
          </a:prstGeom>
          <a:noFill/>
          <a:ln>
            <a:noFill/>
          </a:ln>
        </p:spPr>
      </p:pic>
      <p:sp>
        <p:nvSpPr>
          <p:cNvPr id="401" name="Google Shape;401;p42"/>
          <p:cNvSpPr/>
          <p:nvPr/>
        </p:nvSpPr>
        <p:spPr>
          <a:xfrm>
            <a:off x="3520728" y="3148518"/>
            <a:ext cx="433500" cy="3546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2" name="Google Shape;402;p42"/>
          <p:cNvSpPr/>
          <p:nvPr/>
        </p:nvSpPr>
        <p:spPr>
          <a:xfrm>
            <a:off x="5414175" y="3148518"/>
            <a:ext cx="433500" cy="3546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3" name="Google Shape;403;p42"/>
          <p:cNvSpPr/>
          <p:nvPr/>
        </p:nvSpPr>
        <p:spPr>
          <a:xfrm>
            <a:off x="7211765" y="3198893"/>
            <a:ext cx="433500" cy="3546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04" name="Google Shape;404;p4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752000" y="3021318"/>
            <a:ext cx="858888" cy="619700"/>
          </a:xfrm>
          <a:prstGeom prst="rect">
            <a:avLst/>
          </a:prstGeom>
          <a:noFill/>
          <a:ln>
            <a:noFill/>
          </a:ln>
        </p:spPr>
      </p:pic>
      <p:sp>
        <p:nvSpPr>
          <p:cNvPr id="405" name="Google Shape;405;p42"/>
          <p:cNvSpPr txBox="1"/>
          <p:nvPr/>
        </p:nvSpPr>
        <p:spPr>
          <a:xfrm>
            <a:off x="3350620" y="3612272"/>
            <a:ext cx="55248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Observamos que o ponto </a:t>
            </a:r>
            <a:r>
              <a:rPr i="1" lang="pt-BR" sz="2400">
                <a:latin typeface="Calibri"/>
                <a:ea typeface="Calibri"/>
                <a:cs typeface="Calibri"/>
                <a:sym typeface="Calibri"/>
              </a:rPr>
              <a:t>P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 está entre o 1 e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o 2 no gráfico, o resultado       (que é 1,6).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06" name="Google Shape;406;p42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703142" y="4322704"/>
            <a:ext cx="374075" cy="6092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43"/>
          <p:cNvSpPr txBox="1"/>
          <p:nvPr/>
        </p:nvSpPr>
        <p:spPr>
          <a:xfrm>
            <a:off x="0" y="0"/>
            <a:ext cx="3613800" cy="523200"/>
          </a:xfrm>
          <a:prstGeom prst="rect">
            <a:avLst/>
          </a:prstGeom>
          <a:gradFill>
            <a:gsLst>
              <a:gs pos="0">
                <a:srgbClr val="9BCDFF"/>
              </a:gs>
              <a:gs pos="35000">
                <a:srgbClr val="B8DCFF"/>
              </a:gs>
              <a:gs pos="100000">
                <a:srgbClr val="E2F0FF"/>
              </a:gs>
            </a:gsLst>
            <a:lin ang="16198662" scaled="0"/>
          </a:gra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pt-BR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Pratique mais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3" name="Google Shape;413;p43"/>
          <p:cNvSpPr txBox="1"/>
          <p:nvPr/>
        </p:nvSpPr>
        <p:spPr>
          <a:xfrm>
            <a:off x="450000" y="620775"/>
            <a:ext cx="82482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1. 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(SAEPI). O valor “V” em reais para produzir x unidades de um componente mecânico é dado por V(x) = 5x + 100.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4" name="Google Shape;414;p43"/>
          <p:cNvSpPr txBox="1"/>
          <p:nvPr/>
        </p:nvSpPr>
        <p:spPr>
          <a:xfrm>
            <a:off x="450000" y="2247833"/>
            <a:ext cx="2277000" cy="203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Font typeface="Calibri"/>
              <a:buAutoNum type="alphaUcParenR"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R$ 150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Font typeface="Calibri"/>
              <a:buAutoNum type="alphaUcParenR"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R$ 200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Font typeface="Calibri"/>
              <a:buAutoNum type="alphaUcParenR"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R$ 205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Font typeface="Calibri"/>
              <a:buAutoNum type="alphaUcParenR"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R$ 600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Font typeface="Calibri"/>
              <a:buAutoNum type="alphaUcParenR"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R$ 1 000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5" name="Google Shape;415;p43"/>
          <p:cNvSpPr/>
          <p:nvPr/>
        </p:nvSpPr>
        <p:spPr>
          <a:xfrm>
            <a:off x="406475" y="3429018"/>
            <a:ext cx="421200" cy="435900"/>
          </a:xfrm>
          <a:prstGeom prst="ellipse">
            <a:avLst/>
          </a:prstGeom>
          <a:noFill/>
          <a:ln cap="flat" cmpd="sng" w="28575">
            <a:solidFill>
              <a:srgbClr val="CC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6" name="Google Shape;416;p43"/>
          <p:cNvSpPr txBox="1"/>
          <p:nvPr/>
        </p:nvSpPr>
        <p:spPr>
          <a:xfrm>
            <a:off x="406475" y="1593462"/>
            <a:ext cx="79620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Qual é o valor para se produzir 100 unidades desse produto?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p44"/>
          <p:cNvSpPr txBox="1"/>
          <p:nvPr/>
        </p:nvSpPr>
        <p:spPr>
          <a:xfrm>
            <a:off x="0" y="0"/>
            <a:ext cx="3606300" cy="523200"/>
          </a:xfrm>
          <a:prstGeom prst="rect">
            <a:avLst/>
          </a:prstGeom>
          <a:gradFill>
            <a:gsLst>
              <a:gs pos="0">
                <a:srgbClr val="9BCDFF"/>
              </a:gs>
              <a:gs pos="35000">
                <a:srgbClr val="B8DCFF"/>
              </a:gs>
              <a:gs pos="100000">
                <a:srgbClr val="E2F0FF"/>
              </a:gs>
            </a:gsLst>
            <a:lin ang="16198662" scaled="0"/>
          </a:gra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pt-BR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Pratique mais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3" name="Google Shape;423;p44"/>
          <p:cNvSpPr txBox="1"/>
          <p:nvPr/>
        </p:nvSpPr>
        <p:spPr>
          <a:xfrm>
            <a:off x="288225" y="613375"/>
            <a:ext cx="8542800" cy="277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2. (SARESP). Mateus é técnico em computação e tem uma oficina de prestação de serviços. Para a reparação de computadores com problemas, Mateus obedece à seguinte regra para cobrança dos serviços: C = 20x + 60, em que C é o custo (em reais) e x, o número de horas de trabalho no computador avariado.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Na semana passada, Mateus recebeu um computador com muitos problemas. Tanto que ele demorou 16 horas para consertá-lo.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4" name="Google Shape;424;p44"/>
          <p:cNvSpPr txBox="1"/>
          <p:nvPr/>
        </p:nvSpPr>
        <p:spPr>
          <a:xfrm>
            <a:off x="273414" y="3465157"/>
            <a:ext cx="55203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Mateus recebeu por esse serviço, em reais,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5" name="Google Shape;425;p44"/>
          <p:cNvSpPr/>
          <p:nvPr/>
        </p:nvSpPr>
        <p:spPr>
          <a:xfrm>
            <a:off x="7632424" y="4137450"/>
            <a:ext cx="396900" cy="435900"/>
          </a:xfrm>
          <a:prstGeom prst="ellipse">
            <a:avLst/>
          </a:prstGeom>
          <a:noFill/>
          <a:ln cap="flat" cmpd="sng" w="28575">
            <a:solidFill>
              <a:srgbClr val="CC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6" name="Google Shape;426;p44"/>
          <p:cNvSpPr txBox="1"/>
          <p:nvPr/>
        </p:nvSpPr>
        <p:spPr>
          <a:xfrm>
            <a:off x="398175" y="4019239"/>
            <a:ext cx="85428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Font typeface="Calibri"/>
              <a:buAutoNum type="alphaUcParenR"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190.             B) 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210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.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             C) 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28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.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              D) 320.    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E) 380.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                   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" name="Google Shape;110;p27" title="RCO - MAIS AULAS LOGO-01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59650" y="808100"/>
            <a:ext cx="7951451" cy="3527312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27"/>
          <p:cNvSpPr/>
          <p:nvPr/>
        </p:nvSpPr>
        <p:spPr>
          <a:xfrm flipH="1">
            <a:off x="1050300" y="4393700"/>
            <a:ext cx="8093700" cy="749700"/>
          </a:xfrm>
          <a:prstGeom prst="rtTriangle">
            <a:avLst/>
          </a:prstGeom>
          <a:solidFill>
            <a:srgbClr val="2744C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" name="Google Shape;112;p27"/>
          <p:cNvSpPr/>
          <p:nvPr/>
        </p:nvSpPr>
        <p:spPr>
          <a:xfrm flipH="1" rot="10800000">
            <a:off x="0" y="125"/>
            <a:ext cx="8093700" cy="749700"/>
          </a:xfrm>
          <a:prstGeom prst="rtTriangle">
            <a:avLst/>
          </a:prstGeom>
          <a:solidFill>
            <a:srgbClr val="2FA84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0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p45"/>
          <p:cNvSpPr txBox="1"/>
          <p:nvPr/>
        </p:nvSpPr>
        <p:spPr>
          <a:xfrm>
            <a:off x="0" y="0"/>
            <a:ext cx="4753200" cy="523200"/>
          </a:xfrm>
          <a:prstGeom prst="rect">
            <a:avLst/>
          </a:prstGeom>
          <a:solidFill>
            <a:srgbClr val="E1EFD8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lang="pt-BR" sz="2800">
                <a:latin typeface="Calibri"/>
                <a:ea typeface="Calibri"/>
                <a:cs typeface="Calibri"/>
                <a:sym typeface="Calibri"/>
              </a:rPr>
              <a:t>Desenvolva suas habilidades!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32" name="Google Shape;432;p45" title="Cópia de MatematicaPR_horiz_principal_KHAN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71951" y="144848"/>
            <a:ext cx="2021550" cy="596199"/>
          </a:xfrm>
          <a:prstGeom prst="rect">
            <a:avLst/>
          </a:prstGeom>
          <a:noFill/>
          <a:ln>
            <a:noFill/>
          </a:ln>
        </p:spPr>
      </p:pic>
      <p:sp>
        <p:nvSpPr>
          <p:cNvPr id="433" name="Google Shape;433;p45"/>
          <p:cNvSpPr/>
          <p:nvPr/>
        </p:nvSpPr>
        <p:spPr>
          <a:xfrm>
            <a:off x="3381800" y="1181250"/>
            <a:ext cx="5403000" cy="2373600"/>
          </a:xfrm>
          <a:prstGeom prst="rect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4" name="Google Shape;434;p45"/>
          <p:cNvSpPr/>
          <p:nvPr/>
        </p:nvSpPr>
        <p:spPr>
          <a:xfrm>
            <a:off x="3510025" y="1324550"/>
            <a:ext cx="5117400" cy="2103000"/>
          </a:xfrm>
          <a:prstGeom prst="rect">
            <a:avLst/>
          </a:prstGeom>
          <a:solidFill>
            <a:srgbClr val="C0DAE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700">
                <a:latin typeface="Calibri"/>
                <a:ea typeface="Calibri"/>
                <a:cs typeface="Calibri"/>
                <a:sym typeface="Calibri"/>
              </a:rPr>
              <a:t>A aula continua na Khan Academy.</a:t>
            </a:r>
            <a:endParaRPr sz="27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rPr lang="pt-BR" sz="2700">
                <a:latin typeface="Calibri"/>
                <a:ea typeface="Calibri"/>
                <a:cs typeface="Calibri"/>
                <a:sym typeface="Calibri"/>
              </a:rPr>
              <a:t>Explore as atividades recomendadas pelo seu professor.</a:t>
            </a:r>
            <a:endParaRPr sz="27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5" name="Google Shape;435;p45"/>
          <p:cNvSpPr/>
          <p:nvPr/>
        </p:nvSpPr>
        <p:spPr>
          <a:xfrm>
            <a:off x="804125" y="2766100"/>
            <a:ext cx="2217600" cy="1417800"/>
          </a:xfrm>
          <a:prstGeom prst="wedgeEllipseCallout">
            <a:avLst>
              <a:gd fmla="val -36704" name="adj1"/>
              <a:gd fmla="val 53877" name="adj2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7950" lIns="97950" spcFirstLastPara="1" rIns="97950" wrap="square" tIns="979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36" name="Google Shape;436;p45" title="winky (1) (1)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43367" y="3932285"/>
            <a:ext cx="1307640" cy="1307640"/>
          </a:xfrm>
          <a:prstGeom prst="rect">
            <a:avLst/>
          </a:prstGeom>
          <a:noFill/>
          <a:ln>
            <a:noFill/>
          </a:ln>
        </p:spPr>
      </p:pic>
      <p:sp>
        <p:nvSpPr>
          <p:cNvPr id="437" name="Google Shape;437;p45"/>
          <p:cNvSpPr txBox="1"/>
          <p:nvPr/>
        </p:nvSpPr>
        <p:spPr>
          <a:xfrm>
            <a:off x="831875" y="2952900"/>
            <a:ext cx="2162100" cy="112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7950" lIns="97950" spcFirstLastPara="1" rIns="97950" wrap="square" tIns="9795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Professor, caso precise relembrar o passo a passo acesse o tutorial clicando </a:t>
            </a:r>
            <a:r>
              <a:rPr lang="pt-BR" sz="15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AQUI</a:t>
            </a:r>
            <a:endParaRPr sz="1500"/>
          </a:p>
        </p:txBody>
      </p:sp>
      <p:sp>
        <p:nvSpPr>
          <p:cNvPr id="438" name="Google Shape;438;p45"/>
          <p:cNvSpPr txBox="1"/>
          <p:nvPr/>
        </p:nvSpPr>
        <p:spPr>
          <a:xfrm>
            <a:off x="3510025" y="3814575"/>
            <a:ext cx="4986600" cy="47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6"/>
              </a:rPr>
              <a:t>https://pt.khanacademy.org/login</a:t>
            </a:r>
            <a:r>
              <a:rPr lang="pt-BR" sz="18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8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2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p46"/>
          <p:cNvSpPr txBox="1"/>
          <p:nvPr/>
        </p:nvSpPr>
        <p:spPr>
          <a:xfrm>
            <a:off x="2829952" y="100091"/>
            <a:ext cx="32661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pt-BR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Referências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44" name="Google Shape;444;p4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29638" y="2167149"/>
            <a:ext cx="8243025" cy="1879375"/>
          </a:xfrm>
          <a:prstGeom prst="rect">
            <a:avLst/>
          </a:prstGeom>
          <a:noFill/>
          <a:ln>
            <a:noFill/>
          </a:ln>
        </p:spPr>
      </p:pic>
      <p:sp>
        <p:nvSpPr>
          <p:cNvPr id="445" name="Google Shape;445;p46"/>
          <p:cNvSpPr txBox="1"/>
          <p:nvPr/>
        </p:nvSpPr>
        <p:spPr>
          <a:xfrm>
            <a:off x="640499" y="4035709"/>
            <a:ext cx="7939800" cy="738900"/>
          </a:xfrm>
          <a:prstGeom prst="rect">
            <a:avLst/>
          </a:prstGeom>
          <a:noFill/>
          <a:ln cap="flat" cmpd="sng" w="19050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b="0" i="0" lang="pt-B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Professor, caso tenha alguma sugestão ou elogio para esta aula, acesse: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563C1"/>
              </a:buClr>
              <a:buSzPts val="1800"/>
              <a:buFont typeface="Calibri"/>
              <a:buNone/>
            </a:pPr>
            <a:r>
              <a:rPr b="0" i="0" lang="pt-BR" sz="1800" u="sng" cap="none" strike="noStrike">
                <a:solidFill>
                  <a:srgbClr val="0563C1"/>
                </a:solidFill>
                <a:latin typeface="Calibri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https://forms.gle/ZuC8G4UPYMEdztJy5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6" name="Google Shape;446;p46"/>
          <p:cNvSpPr txBox="1"/>
          <p:nvPr/>
        </p:nvSpPr>
        <p:spPr>
          <a:xfrm>
            <a:off x="560700" y="1696813"/>
            <a:ext cx="4102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Imagens: </a:t>
            </a:r>
            <a:r>
              <a:rPr lang="pt-BR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https://www.canva.com/pt_br/educacao/</a:t>
            </a:r>
            <a:r>
              <a:rPr lang="pt-BR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/>
          </a:p>
        </p:txBody>
      </p:sp>
      <p:sp>
        <p:nvSpPr>
          <p:cNvPr id="447" name="Google Shape;447;p46"/>
          <p:cNvSpPr txBox="1"/>
          <p:nvPr/>
        </p:nvSpPr>
        <p:spPr>
          <a:xfrm>
            <a:off x="560700" y="1019728"/>
            <a:ext cx="74439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BONJORNO, J. R., GIOVANNI Jr, J. R., FUGITA, Felipe. </a:t>
            </a:r>
            <a:r>
              <a:rPr b="1" lang="pt-BR" sz="1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Por toda parte matemática</a:t>
            </a:r>
            <a:r>
              <a:rPr lang="pt-BR" sz="1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– 1ª ed. – São Paulo: FTD, 2024.</a:t>
            </a:r>
            <a:endParaRPr sz="16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" name="Google Shape;117;p28"/>
          <p:cNvGrpSpPr/>
          <p:nvPr/>
        </p:nvGrpSpPr>
        <p:grpSpPr>
          <a:xfrm>
            <a:off x="2830567" y="2914050"/>
            <a:ext cx="3867269" cy="1728900"/>
            <a:chOff x="2882400" y="2712200"/>
            <a:chExt cx="5334900" cy="1728900"/>
          </a:xfrm>
        </p:grpSpPr>
        <p:sp>
          <p:nvSpPr>
            <p:cNvPr id="118" name="Google Shape;118;p28"/>
            <p:cNvSpPr txBox="1"/>
            <p:nvPr/>
          </p:nvSpPr>
          <p:spPr>
            <a:xfrm>
              <a:off x="2882400" y="2712200"/>
              <a:ext cx="3379200" cy="172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pt-BR" sz="3000">
                  <a:solidFill>
                    <a:srgbClr val="1C2B55"/>
                  </a:solidFill>
                  <a:latin typeface="Bitter"/>
                  <a:ea typeface="Bitter"/>
                  <a:cs typeface="Bitter"/>
                  <a:sym typeface="Bitter"/>
                </a:rPr>
                <a:t>Momento 01	</a:t>
              </a:r>
              <a:endParaRPr b="1" sz="6100">
                <a:solidFill>
                  <a:srgbClr val="1C2B55"/>
                </a:solidFill>
                <a:latin typeface="Bitter"/>
                <a:ea typeface="Bitter"/>
                <a:cs typeface="Bitter"/>
                <a:sym typeface="Bitter"/>
              </a:endParaRPr>
            </a:p>
          </p:txBody>
        </p:sp>
        <p:sp>
          <p:nvSpPr>
            <p:cNvPr id="119" name="Google Shape;119;p28"/>
            <p:cNvSpPr txBox="1"/>
            <p:nvPr/>
          </p:nvSpPr>
          <p:spPr>
            <a:xfrm>
              <a:off x="2882400" y="3135000"/>
              <a:ext cx="5334900" cy="1130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pt-BR" sz="3900">
                  <a:solidFill>
                    <a:srgbClr val="2A9DD6"/>
                  </a:solidFill>
                  <a:latin typeface="Bitter"/>
                  <a:ea typeface="Bitter"/>
                  <a:cs typeface="Bitter"/>
                  <a:sym typeface="Bitter"/>
                </a:rPr>
                <a:t>Limites</a:t>
              </a:r>
              <a:endParaRPr b="1" sz="3900">
                <a:solidFill>
                  <a:srgbClr val="2A9DD6"/>
                </a:solidFill>
                <a:latin typeface="Bitter"/>
                <a:ea typeface="Bitter"/>
                <a:cs typeface="Bitter"/>
                <a:sym typeface="Bitter"/>
              </a:endParaRPr>
            </a:p>
          </p:txBody>
        </p:sp>
      </p:grpSp>
      <p:pic>
        <p:nvPicPr>
          <p:cNvPr id="120" name="Google Shape;120;p28" title="stopwatch-7503_256.gif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66950" y="4407125"/>
            <a:ext cx="468825" cy="468825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28"/>
          <p:cNvSpPr txBox="1"/>
          <p:nvPr/>
        </p:nvSpPr>
        <p:spPr>
          <a:xfrm>
            <a:off x="8260250" y="4810825"/>
            <a:ext cx="682200" cy="2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800">
                <a:solidFill>
                  <a:srgbClr val="EF9138"/>
                </a:solidFill>
                <a:latin typeface="Bitter"/>
                <a:ea typeface="Bitter"/>
                <a:cs typeface="Bitter"/>
                <a:sym typeface="Bitter"/>
              </a:rPr>
              <a:t>3 min</a:t>
            </a:r>
            <a:endParaRPr b="1" sz="800">
              <a:solidFill>
                <a:srgbClr val="EF9138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pic>
        <p:nvPicPr>
          <p:cNvPr id="122" name="Google Shape;122;p28" title="gif momentos.gif"/>
          <p:cNvPicPr preferRelativeResize="0"/>
          <p:nvPr/>
        </p:nvPicPr>
        <p:blipFill rotWithShape="1">
          <a:blip r:embed="rId4">
            <a:alphaModFix/>
          </a:blip>
          <a:srcRect b="14197" l="0" r="0" t="15380"/>
          <a:stretch/>
        </p:blipFill>
        <p:spPr>
          <a:xfrm>
            <a:off x="2874225" y="643200"/>
            <a:ext cx="3395550" cy="2391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9"/>
          <p:cNvSpPr txBox="1"/>
          <p:nvPr/>
        </p:nvSpPr>
        <p:spPr>
          <a:xfrm>
            <a:off x="5124975" y="927600"/>
            <a:ext cx="3663900" cy="113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pt-BR" sz="1700">
                <a:solidFill>
                  <a:srgbClr val="1C2B55"/>
                </a:solidFill>
                <a:latin typeface="Bitter"/>
                <a:ea typeface="Bitter"/>
                <a:cs typeface="Bitter"/>
                <a:sym typeface="Bitter"/>
              </a:rPr>
              <a:t>Desde cedo, precisamos perceber os nossos limites, eles protegem a nós mesmos e aos outros.</a:t>
            </a:r>
            <a:endParaRPr b="1" sz="1700">
              <a:solidFill>
                <a:srgbClr val="1C2B55"/>
              </a:solidFill>
              <a:latin typeface="Bitter"/>
              <a:ea typeface="Bitter"/>
              <a:cs typeface="Bitter"/>
              <a:sym typeface="Bitt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7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700">
              <a:solidFill>
                <a:srgbClr val="434343"/>
              </a:solidFill>
              <a:latin typeface="Bitter"/>
              <a:ea typeface="Bitter"/>
              <a:cs typeface="Bitter"/>
              <a:sym typeface="Bitt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700">
              <a:solidFill>
                <a:srgbClr val="434343"/>
              </a:solidFill>
              <a:latin typeface="Bitter"/>
              <a:ea typeface="Bitter"/>
              <a:cs typeface="Bitter"/>
              <a:sym typeface="Bitt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700">
              <a:solidFill>
                <a:srgbClr val="434343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grpSp>
        <p:nvGrpSpPr>
          <p:cNvPr id="128" name="Google Shape;128;p29"/>
          <p:cNvGrpSpPr/>
          <p:nvPr/>
        </p:nvGrpSpPr>
        <p:grpSpPr>
          <a:xfrm>
            <a:off x="5168625" y="2571750"/>
            <a:ext cx="3663900" cy="967700"/>
            <a:chOff x="5168625" y="2571750"/>
            <a:chExt cx="3663900" cy="967700"/>
          </a:xfrm>
        </p:grpSpPr>
        <p:sp>
          <p:nvSpPr>
            <p:cNvPr id="129" name="Google Shape;129;p29"/>
            <p:cNvSpPr txBox="1"/>
            <p:nvPr/>
          </p:nvSpPr>
          <p:spPr>
            <a:xfrm>
              <a:off x="5168625" y="2796350"/>
              <a:ext cx="3663900" cy="7431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b="1" lang="pt-BR" sz="1700">
                  <a:solidFill>
                    <a:srgbClr val="1C2B55"/>
                  </a:solidFill>
                  <a:latin typeface="Bitter"/>
                  <a:ea typeface="Bitter"/>
                  <a:cs typeface="Bitter"/>
                  <a:sym typeface="Bitter"/>
                </a:rPr>
                <a:t>Por que os limites são tão importantes?</a:t>
              </a:r>
              <a:endParaRPr b="1" sz="1700">
                <a:solidFill>
                  <a:srgbClr val="1C2B55"/>
                </a:solidFill>
                <a:latin typeface="Bitter"/>
                <a:ea typeface="Bitter"/>
                <a:cs typeface="Bitter"/>
                <a:sym typeface="Bitter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t/>
              </a:r>
              <a:endParaRPr b="1" sz="17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t/>
              </a:r>
              <a:endParaRPr b="1" sz="17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endParaRPr>
            </a:p>
            <a:p>
              <a:pPr indent="0" lvl="0" marL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700">
                <a:solidFill>
                  <a:srgbClr val="434343"/>
                </a:solidFill>
                <a:latin typeface="Bitter"/>
                <a:ea typeface="Bitter"/>
                <a:cs typeface="Bitter"/>
                <a:sym typeface="Bitter"/>
              </a:endParaRPr>
            </a:p>
          </p:txBody>
        </p:sp>
        <p:sp>
          <p:nvSpPr>
            <p:cNvPr id="130" name="Google Shape;130;p29"/>
            <p:cNvSpPr txBox="1"/>
            <p:nvPr/>
          </p:nvSpPr>
          <p:spPr>
            <a:xfrm>
              <a:off x="5168625" y="2571750"/>
              <a:ext cx="1980300" cy="305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pt-BR">
                  <a:solidFill>
                    <a:srgbClr val="EF9138"/>
                  </a:solidFill>
                  <a:latin typeface="Bitter"/>
                  <a:ea typeface="Bitter"/>
                  <a:cs typeface="Bitter"/>
                  <a:sym typeface="Bitter"/>
                </a:rPr>
                <a:t>Vamos conversar:</a:t>
              </a:r>
              <a:endParaRPr b="1">
                <a:solidFill>
                  <a:srgbClr val="EF9138"/>
                </a:solidFill>
                <a:latin typeface="Bitter"/>
                <a:ea typeface="Bitter"/>
                <a:cs typeface="Bitter"/>
                <a:sym typeface="Bitter"/>
              </a:endParaRPr>
            </a:p>
          </p:txBody>
        </p:sp>
      </p:grpSp>
      <p:grpSp>
        <p:nvGrpSpPr>
          <p:cNvPr id="131" name="Google Shape;131;p29"/>
          <p:cNvGrpSpPr/>
          <p:nvPr/>
        </p:nvGrpSpPr>
        <p:grpSpPr>
          <a:xfrm>
            <a:off x="572352" y="842850"/>
            <a:ext cx="4334869" cy="1728900"/>
            <a:chOff x="2874404" y="2712200"/>
            <a:chExt cx="4039200" cy="1728900"/>
          </a:xfrm>
        </p:grpSpPr>
        <p:sp>
          <p:nvSpPr>
            <p:cNvPr id="132" name="Google Shape;132;p29"/>
            <p:cNvSpPr txBox="1"/>
            <p:nvPr/>
          </p:nvSpPr>
          <p:spPr>
            <a:xfrm>
              <a:off x="2882400" y="2712200"/>
              <a:ext cx="3379200" cy="172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pt-BR" sz="3000">
                  <a:solidFill>
                    <a:srgbClr val="1C2B55"/>
                  </a:solidFill>
                  <a:latin typeface="Bitter"/>
                  <a:ea typeface="Bitter"/>
                  <a:cs typeface="Bitter"/>
                  <a:sym typeface="Bitter"/>
                </a:rPr>
                <a:t>Momento 01</a:t>
              </a:r>
              <a:endParaRPr b="1" sz="6100">
                <a:solidFill>
                  <a:srgbClr val="1C2B55"/>
                </a:solidFill>
                <a:latin typeface="Bitter"/>
                <a:ea typeface="Bitter"/>
                <a:cs typeface="Bitter"/>
                <a:sym typeface="Bitter"/>
              </a:endParaRPr>
            </a:p>
          </p:txBody>
        </p:sp>
        <p:sp>
          <p:nvSpPr>
            <p:cNvPr id="133" name="Google Shape;133;p29"/>
            <p:cNvSpPr txBox="1"/>
            <p:nvPr/>
          </p:nvSpPr>
          <p:spPr>
            <a:xfrm>
              <a:off x="2874404" y="3011300"/>
              <a:ext cx="4039200" cy="1130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pt-BR" sz="3100">
                  <a:solidFill>
                    <a:srgbClr val="2A9DD6"/>
                  </a:solidFill>
                  <a:latin typeface="Bitter"/>
                  <a:ea typeface="Bitter"/>
                  <a:cs typeface="Bitter"/>
                  <a:sym typeface="Bitter"/>
                </a:rPr>
                <a:t>Limites</a:t>
              </a:r>
              <a:endParaRPr b="1" sz="3100">
                <a:solidFill>
                  <a:srgbClr val="2A9DD6"/>
                </a:solidFill>
                <a:latin typeface="Bitter"/>
                <a:ea typeface="Bitter"/>
                <a:cs typeface="Bitter"/>
                <a:sym typeface="Bitter"/>
              </a:endParaRPr>
            </a:p>
          </p:txBody>
        </p:sp>
      </p:grpSp>
      <p:pic>
        <p:nvPicPr>
          <p:cNvPr id="134" name="Google Shape;134;p29" title="estatico momentos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216875" y="4265675"/>
            <a:ext cx="787301" cy="7873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29" title="Design sem nome (21).gif"/>
          <p:cNvPicPr preferRelativeResize="0"/>
          <p:nvPr/>
        </p:nvPicPr>
        <p:blipFill rotWithShape="1">
          <a:blip r:embed="rId4">
            <a:alphaModFix/>
          </a:blip>
          <a:srcRect b="0" l="0" r="0" t="19251"/>
          <a:stretch/>
        </p:blipFill>
        <p:spPr>
          <a:xfrm>
            <a:off x="173900" y="2242900"/>
            <a:ext cx="3243151" cy="2618749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29"/>
          <p:cNvSpPr txBox="1"/>
          <p:nvPr/>
        </p:nvSpPr>
        <p:spPr>
          <a:xfrm>
            <a:off x="5201025" y="3429000"/>
            <a:ext cx="35118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000">
                <a:solidFill>
                  <a:srgbClr val="2A9DD6"/>
                </a:solidFill>
                <a:latin typeface="Bitter"/>
                <a:ea typeface="Bitter"/>
                <a:cs typeface="Bitter"/>
                <a:sym typeface="Bitter"/>
              </a:rPr>
              <a:t>Um ou dois estudantes compartilham com a turma.</a:t>
            </a:r>
            <a:endParaRPr b="1" sz="1000">
              <a:solidFill>
                <a:srgbClr val="1C2B55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" name="Google Shape;141;p30" title="Design sem nome (29).png"/>
          <p:cNvPicPr preferRelativeResize="0"/>
          <p:nvPr/>
        </p:nvPicPr>
        <p:blipFill rotWithShape="1">
          <a:blip r:embed="rId3">
            <a:alphaModFix/>
          </a:blip>
          <a:srcRect b="10018" l="0" r="0" t="8403"/>
          <a:stretch/>
        </p:blipFill>
        <p:spPr>
          <a:xfrm>
            <a:off x="543275" y="678550"/>
            <a:ext cx="4838700" cy="3947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2" name="Google Shape;142;p30"/>
          <p:cNvSpPr txBox="1"/>
          <p:nvPr/>
        </p:nvSpPr>
        <p:spPr>
          <a:xfrm>
            <a:off x="1539800" y="1166850"/>
            <a:ext cx="3407100" cy="113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pt-BR" sz="2900">
                <a:solidFill>
                  <a:schemeClr val="lt1"/>
                </a:solidFill>
                <a:latin typeface="Bitter"/>
                <a:ea typeface="Bitter"/>
                <a:cs typeface="Bitter"/>
                <a:sym typeface="Bitter"/>
              </a:rPr>
              <a:t>Saber dizer “não” também protege as relações.</a:t>
            </a:r>
            <a:endParaRPr b="1" sz="2900">
              <a:solidFill>
                <a:schemeClr val="lt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143" name="Google Shape;143;p30"/>
          <p:cNvSpPr txBox="1"/>
          <p:nvPr/>
        </p:nvSpPr>
        <p:spPr>
          <a:xfrm>
            <a:off x="5211975" y="3590275"/>
            <a:ext cx="3587400" cy="54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600">
                <a:solidFill>
                  <a:srgbClr val="1C2B55"/>
                </a:solidFill>
                <a:latin typeface="Bitter"/>
                <a:ea typeface="Bitter"/>
                <a:cs typeface="Bitter"/>
                <a:sym typeface="Bitter"/>
              </a:rPr>
              <a:t>Vamos perceber mais os nossos limites…</a:t>
            </a:r>
            <a:endParaRPr b="1" sz="1600">
              <a:solidFill>
                <a:srgbClr val="1C2B55"/>
              </a:solidFill>
              <a:latin typeface="Bitter"/>
              <a:ea typeface="Bitter"/>
              <a:cs typeface="Bitter"/>
              <a:sym typeface="Bitter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300">
                <a:solidFill>
                  <a:srgbClr val="1C2B55"/>
                </a:solidFill>
                <a:latin typeface="Bitter"/>
                <a:ea typeface="Bitter"/>
                <a:cs typeface="Bitter"/>
                <a:sym typeface="Bitter"/>
              </a:rPr>
              <a:t>E bora pra aula!</a:t>
            </a:r>
            <a:endParaRPr b="1" sz="2300">
              <a:solidFill>
                <a:srgbClr val="1C2B55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144" name="Google Shape;144;p30"/>
          <p:cNvSpPr txBox="1"/>
          <p:nvPr/>
        </p:nvSpPr>
        <p:spPr>
          <a:xfrm>
            <a:off x="5381975" y="1450300"/>
            <a:ext cx="2196300" cy="149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pt-BR" sz="1500">
                <a:solidFill>
                  <a:srgbClr val="1C2B55"/>
                </a:solidFill>
                <a:latin typeface="Bitter"/>
                <a:ea typeface="Bitter"/>
                <a:cs typeface="Bitter"/>
                <a:sym typeface="Bitter"/>
              </a:rPr>
              <a:t>Observar os limites é uma forma de nos mantermos seguros.</a:t>
            </a:r>
            <a:endParaRPr b="1" sz="1500">
              <a:solidFill>
                <a:srgbClr val="1C2B55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pic>
        <p:nvPicPr>
          <p:cNvPr id="145" name="Google Shape;145;p30" title="Inserir um título (12).gif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59675" y="562775"/>
            <a:ext cx="2343349" cy="23433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" name="Google Shape;146;p30" title="Inserir um título (15).gif"/>
          <p:cNvPicPr preferRelativeResize="0"/>
          <p:nvPr/>
        </p:nvPicPr>
        <p:blipFill rotWithShape="1">
          <a:blip r:embed="rId5">
            <a:alphaModFix/>
          </a:blip>
          <a:srcRect b="23110" l="0" r="0" t="53197"/>
          <a:stretch/>
        </p:blipFill>
        <p:spPr>
          <a:xfrm>
            <a:off x="5015625" y="4314514"/>
            <a:ext cx="3587401" cy="84991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147;p30" title="momentos branco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108150" y="3523400"/>
            <a:ext cx="678550" cy="678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31"/>
          <p:cNvSpPr txBox="1"/>
          <p:nvPr/>
        </p:nvSpPr>
        <p:spPr>
          <a:xfrm>
            <a:off x="1940525" y="1774525"/>
            <a:ext cx="6657000" cy="369300"/>
          </a:xfrm>
          <a:prstGeom prst="rect">
            <a:avLst/>
          </a:prstGeom>
          <a:noFill/>
          <a:ln cap="flat" cmpd="sng" w="28575">
            <a:solidFill>
              <a:schemeClr val="accent1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ctr">
              <a:lnSpc>
                <a:spcPct val="106875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lang="pt-B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D19 - </a:t>
            </a:r>
            <a:r>
              <a:rPr lang="pt-B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Resolver problema envolvendo uma função do 1º grau.</a:t>
            </a:r>
            <a:endParaRPr b="1" sz="1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53" name="Google Shape;153;p31"/>
          <p:cNvGrpSpPr/>
          <p:nvPr/>
        </p:nvGrpSpPr>
        <p:grpSpPr>
          <a:xfrm>
            <a:off x="7517396" y="3636621"/>
            <a:ext cx="1504736" cy="1145499"/>
            <a:chOff x="3672646" y="2844936"/>
            <a:chExt cx="1815999" cy="1382451"/>
          </a:xfrm>
        </p:grpSpPr>
        <p:pic>
          <p:nvPicPr>
            <p:cNvPr id="154" name="Google Shape;154;p31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3672646" y="2872211"/>
              <a:ext cx="1815999" cy="135517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5" name="Google Shape;155;p31"/>
            <p:cNvSpPr txBox="1"/>
            <p:nvPr/>
          </p:nvSpPr>
          <p:spPr>
            <a:xfrm>
              <a:off x="3702547" y="2844936"/>
              <a:ext cx="1756200" cy="1108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75750" lIns="75750" spcFirstLastPara="1" rIns="75750" wrap="square" tIns="7575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57"/>
                <a:buFont typeface="Arial"/>
                <a:buNone/>
              </a:pPr>
              <a:r>
                <a:rPr b="1" i="0" lang="pt-BR" sz="1657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Use esta aula no modo apresentação.</a:t>
              </a:r>
              <a:endParaRPr b="1" i="0" sz="1657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56" name="Google Shape;156;p3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40300" y="1495226"/>
            <a:ext cx="1504725" cy="1233195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p31"/>
          <p:cNvSpPr txBox="1"/>
          <p:nvPr/>
        </p:nvSpPr>
        <p:spPr>
          <a:xfrm>
            <a:off x="0" y="0"/>
            <a:ext cx="3621300" cy="523200"/>
          </a:xfrm>
          <a:prstGeom prst="rect">
            <a:avLst/>
          </a:prstGeom>
          <a:gradFill>
            <a:gsLst>
              <a:gs pos="0">
                <a:srgbClr val="9BCDFF"/>
              </a:gs>
              <a:gs pos="35000">
                <a:srgbClr val="B8DCFF"/>
              </a:gs>
              <a:gs pos="100000">
                <a:srgbClr val="E2F0FF"/>
              </a:gs>
            </a:gsLst>
            <a:lin ang="16198662" scaled="0"/>
          </a:gradFill>
          <a:ln cap="flat" cmpd="sng" w="9525">
            <a:solidFill>
              <a:srgbClr val="5B9B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pt-BR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</a:t>
            </a:r>
            <a:r>
              <a:rPr b="1" lang="pt-BR" sz="2800">
                <a:latin typeface="Calibri"/>
                <a:ea typeface="Calibri"/>
                <a:cs typeface="Calibri"/>
                <a:sym typeface="Calibri"/>
              </a:rPr>
              <a:t>bjetivo da aula</a:t>
            </a:r>
            <a:endParaRPr b="1" i="0" sz="2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" name="Google Shape;158;p31"/>
          <p:cNvSpPr txBox="1"/>
          <p:nvPr/>
        </p:nvSpPr>
        <p:spPr>
          <a:xfrm>
            <a:off x="347925" y="3586675"/>
            <a:ext cx="7017900" cy="1355100"/>
          </a:xfrm>
          <a:prstGeom prst="rect">
            <a:avLst/>
          </a:prstGeom>
          <a:solidFill>
            <a:srgbClr val="D9EAD3"/>
          </a:solidFill>
          <a:ln cap="flat" cmpd="sng" w="19050">
            <a:solidFill>
              <a:srgbClr val="274E13"/>
            </a:solidFill>
            <a:prstDash val="lgDash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pt-BR" sz="1800">
                <a:latin typeface="Calibri"/>
                <a:ea typeface="Calibri"/>
                <a:cs typeface="Calibri"/>
                <a:sym typeface="Calibri"/>
              </a:rPr>
              <a:t>Professor(a)</a:t>
            </a:r>
            <a:r>
              <a:rPr i="1" lang="pt-BR" sz="1800">
                <a:latin typeface="Calibri"/>
                <a:ea typeface="Calibri"/>
                <a:cs typeface="Calibri"/>
                <a:sym typeface="Calibri"/>
              </a:rPr>
              <a:t>, a lista de exercícios que acompanha essa aula foi estruturada  para consolidar os conhecimentos das </a:t>
            </a:r>
            <a:r>
              <a:rPr b="1" i="1" lang="pt-BR" sz="1800">
                <a:latin typeface="Calibri"/>
                <a:ea typeface="Calibri"/>
                <a:cs typeface="Calibri"/>
                <a:sym typeface="Calibri"/>
              </a:rPr>
              <a:t>aulas 36 e 37,</a:t>
            </a:r>
            <a:r>
              <a:rPr i="1" lang="pt-BR" sz="1800">
                <a:latin typeface="Calibri"/>
                <a:ea typeface="Calibri"/>
                <a:cs typeface="Calibri"/>
                <a:sym typeface="Calibri"/>
              </a:rPr>
              <a:t> voltadas para o desenvolvimento do </a:t>
            </a:r>
            <a:r>
              <a:rPr b="1" i="1" lang="pt-BR" sz="1800">
                <a:latin typeface="Calibri"/>
                <a:ea typeface="Calibri"/>
                <a:cs typeface="Calibri"/>
                <a:sym typeface="Calibri"/>
              </a:rPr>
              <a:t>descritor D19</a:t>
            </a:r>
            <a:r>
              <a:rPr i="1" lang="pt-BR" sz="1800"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i="1" lang="pt-B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lista é composta de 5 exercícios e respectivos gabaritos.</a:t>
            </a:r>
            <a:endParaRPr i="1"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31"/>
          <p:cNvSpPr txBox="1"/>
          <p:nvPr/>
        </p:nvSpPr>
        <p:spPr>
          <a:xfrm>
            <a:off x="1411500" y="863875"/>
            <a:ext cx="7384500" cy="461700"/>
          </a:xfrm>
          <a:prstGeom prst="rect">
            <a:avLst/>
          </a:prstGeom>
          <a:noFill/>
          <a:ln cap="flat" cmpd="sng" w="28575">
            <a:solidFill>
              <a:srgbClr val="5B9B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Char char="●"/>
            </a:pPr>
            <a:r>
              <a:rPr b="0" i="0" lang="pt-B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Resolver problemas envolvendo funções de 1° grau.</a:t>
            </a:r>
            <a:endParaRPr b="0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0" name="Google Shape;160;p31"/>
          <p:cNvPicPr preferRelativeResize="0"/>
          <p:nvPr/>
        </p:nvPicPr>
        <p:blipFill rotWithShape="1">
          <a:blip r:embed="rId5">
            <a:alphaModFix/>
          </a:blip>
          <a:srcRect b="0" l="25323" r="0" t="0"/>
          <a:stretch/>
        </p:blipFill>
        <p:spPr>
          <a:xfrm>
            <a:off x="2164175" y="2538425"/>
            <a:ext cx="2814769" cy="1021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5" name="Google Shape;165;p32"/>
          <p:cNvGrpSpPr/>
          <p:nvPr/>
        </p:nvGrpSpPr>
        <p:grpSpPr>
          <a:xfrm>
            <a:off x="-52325" y="-7475"/>
            <a:ext cx="9203700" cy="5151000"/>
            <a:chOff x="-52325" y="-7475"/>
            <a:chExt cx="9203700" cy="5151000"/>
          </a:xfrm>
        </p:grpSpPr>
        <p:sp>
          <p:nvSpPr>
            <p:cNvPr id="166" name="Google Shape;166;p32"/>
            <p:cNvSpPr/>
            <p:nvPr/>
          </p:nvSpPr>
          <p:spPr>
            <a:xfrm>
              <a:off x="-52325" y="-7475"/>
              <a:ext cx="9203700" cy="5151000"/>
            </a:xfrm>
            <a:prstGeom prst="rect">
              <a:avLst/>
            </a:prstGeom>
            <a:solidFill>
              <a:srgbClr val="6D9EE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" name="Google Shape;167;p32"/>
            <p:cNvSpPr/>
            <p:nvPr/>
          </p:nvSpPr>
          <p:spPr>
            <a:xfrm>
              <a:off x="0" y="82225"/>
              <a:ext cx="9098400" cy="4979100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8" name="Google Shape;168;p32"/>
          <p:cNvSpPr txBox="1"/>
          <p:nvPr/>
        </p:nvSpPr>
        <p:spPr>
          <a:xfrm>
            <a:off x="234075" y="1355175"/>
            <a:ext cx="8836500" cy="33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17000" lvl="0" marL="1800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pt-B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Verifiquem se a aula está adequada ao nível de aprendizagem de sua turma e, caso necessário, procedam </a:t>
            </a:r>
            <a:r>
              <a:rPr lang="pt-B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às</a:t>
            </a:r>
            <a:r>
              <a:rPr lang="pt-B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devidas adaptações de modo a garantir o progresso de cada estudante.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17000" lvl="0" marL="1800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pt-BR"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Percebendo defasagem em </a:t>
            </a:r>
            <a:r>
              <a:rPr b="1" lang="pt-BR"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conceitos básicos</a:t>
            </a:r>
            <a:r>
              <a:rPr lang="pt-BR"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é importante </a:t>
            </a:r>
            <a:r>
              <a:rPr b="1" lang="pt-BR"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retomá-los</a:t>
            </a:r>
            <a:r>
              <a:rPr lang="pt-BR"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1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17000" lvl="0" marL="1800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pt-B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Elencamos um material que </a:t>
            </a:r>
            <a:r>
              <a:rPr lang="pt-B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pode</a:t>
            </a:r>
            <a:r>
              <a:rPr lang="pt-B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auxiliar no momento do planejamento para subsidiar o trabalho com os estudantes de maneira mais individualizada e assertiva.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18000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" name="Google Shape;169;p32"/>
          <p:cNvSpPr txBox="1"/>
          <p:nvPr/>
        </p:nvSpPr>
        <p:spPr>
          <a:xfrm>
            <a:off x="183975" y="614775"/>
            <a:ext cx="89367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Professores(as), antes de iniciarem a aula, leiam este slide com atenção. Ele apresenta orientações que buscam colaborar com a sua ação docente.</a:t>
            </a:r>
            <a:endParaRPr sz="1800">
              <a:solidFill>
                <a:schemeClr val="dk1"/>
              </a:solidFill>
            </a:endParaRPr>
          </a:p>
        </p:txBody>
      </p:sp>
      <p:sp>
        <p:nvSpPr>
          <p:cNvPr id="170" name="Google Shape;170;p32">
            <a:hlinkClick r:id="rId3"/>
          </p:cNvPr>
          <p:cNvSpPr/>
          <p:nvPr/>
        </p:nvSpPr>
        <p:spPr>
          <a:xfrm>
            <a:off x="3445025" y="3831675"/>
            <a:ext cx="2333400" cy="585600"/>
          </a:xfrm>
          <a:prstGeom prst="bevel">
            <a:avLst>
              <a:gd fmla="val 12500" name="adj"/>
            </a:avLst>
          </a:prstGeom>
          <a:solidFill>
            <a:srgbClr val="FFD966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>
                <a:latin typeface="Calibri"/>
                <a:ea typeface="Calibri"/>
                <a:cs typeface="Calibri"/>
                <a:sym typeface="Calibri"/>
              </a:rPr>
              <a:t>9º ano - Resolver problemas - função afim II</a:t>
            </a:r>
            <a:endParaRPr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1" name="Google Shape;171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3156355">
            <a:off x="5586381" y="4333531"/>
            <a:ext cx="379541" cy="6993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mph" presetID="8" presetSubtype="0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dur="100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33"/>
          <p:cNvSpPr txBox="1"/>
          <p:nvPr/>
        </p:nvSpPr>
        <p:spPr>
          <a:xfrm>
            <a:off x="786653" y="773206"/>
            <a:ext cx="2343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pt-BR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33"/>
          <p:cNvSpPr txBox="1"/>
          <p:nvPr/>
        </p:nvSpPr>
        <p:spPr>
          <a:xfrm>
            <a:off x="0" y="0"/>
            <a:ext cx="3969900" cy="523200"/>
          </a:xfrm>
          <a:prstGeom prst="rect">
            <a:avLst/>
          </a:prstGeom>
          <a:gradFill>
            <a:gsLst>
              <a:gs pos="0">
                <a:srgbClr val="9BCDFF"/>
              </a:gs>
              <a:gs pos="35000">
                <a:srgbClr val="B8DCFF"/>
              </a:gs>
              <a:gs pos="100000">
                <a:srgbClr val="E2F0FF"/>
              </a:gs>
            </a:gsLst>
            <a:lin ang="16198662" scaled="0"/>
          </a:gradFill>
          <a:ln cap="flat" cmpd="sng" w="9525">
            <a:solidFill>
              <a:srgbClr val="5B9BD5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250"/>
              </a:srgbClr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pt-BR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 Para início de conversa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" name="Google Shape;178;p33"/>
          <p:cNvSpPr txBox="1"/>
          <p:nvPr/>
        </p:nvSpPr>
        <p:spPr>
          <a:xfrm>
            <a:off x="418650" y="575425"/>
            <a:ext cx="8328300" cy="923400"/>
          </a:xfrm>
          <a:prstGeom prst="rect">
            <a:avLst/>
          </a:prstGeom>
          <a:noFill/>
          <a:ln cap="flat" cmpd="sng" w="19050">
            <a:solidFill>
              <a:srgbClr val="C27B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Vocês já perceberam que muitas situações do dia a dia envolvem valores que aumentam ou diminuem de forma constante? 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33"/>
          <p:cNvSpPr txBox="1"/>
          <p:nvPr/>
        </p:nvSpPr>
        <p:spPr>
          <a:xfrm>
            <a:off x="2258671" y="1558041"/>
            <a:ext cx="5367900" cy="554100"/>
          </a:xfrm>
          <a:prstGeom prst="rect">
            <a:avLst/>
          </a:prstGeom>
          <a:noFill/>
          <a:ln cap="flat" cmpd="sng" w="19050">
            <a:solidFill>
              <a:srgbClr val="5B9B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Font typeface="Calibri"/>
              <a:buChar char="●"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o valor de uma corrida por aplicativo;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" name="Google Shape;180;p33"/>
          <p:cNvSpPr txBox="1"/>
          <p:nvPr/>
        </p:nvSpPr>
        <p:spPr>
          <a:xfrm>
            <a:off x="5128650" y="2187474"/>
            <a:ext cx="3618300" cy="554100"/>
          </a:xfrm>
          <a:prstGeom prst="rect">
            <a:avLst/>
          </a:prstGeom>
          <a:noFill/>
          <a:ln cap="flat" cmpd="sng" w="190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Font typeface="Calibri"/>
              <a:buChar char="●"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o salário com comissão;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" name="Google Shape;181;p33"/>
          <p:cNvSpPr txBox="1"/>
          <p:nvPr/>
        </p:nvSpPr>
        <p:spPr>
          <a:xfrm>
            <a:off x="408180" y="2182966"/>
            <a:ext cx="4521000" cy="554100"/>
          </a:xfrm>
          <a:prstGeom prst="rect">
            <a:avLst/>
          </a:prstGeom>
          <a:noFill/>
          <a:ln cap="flat" cmpd="sng" w="190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Font typeface="Calibri"/>
              <a:buChar char="●"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o consumo de água ou energia.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" name="Google Shape;182;p33"/>
          <p:cNvSpPr txBox="1"/>
          <p:nvPr/>
        </p:nvSpPr>
        <p:spPr>
          <a:xfrm>
            <a:off x="396150" y="2822262"/>
            <a:ext cx="8350800" cy="923400"/>
          </a:xfrm>
          <a:prstGeom prst="rect">
            <a:avLst/>
          </a:prstGeom>
          <a:noFill/>
          <a:ln cap="flat" cmpd="sng" w="19050">
            <a:solidFill>
              <a:srgbClr val="C27B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Se uma corrida custa R$ 5 de taxa inicial mais R$ 2 por quilômetro, como podemos calcular o preço total?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" name="Google Shape;183;p33"/>
          <p:cNvSpPr txBox="1"/>
          <p:nvPr/>
        </p:nvSpPr>
        <p:spPr>
          <a:xfrm>
            <a:off x="411161" y="3820669"/>
            <a:ext cx="6813900" cy="554100"/>
          </a:xfrm>
          <a:prstGeom prst="rect">
            <a:avLst/>
          </a:prstGeom>
          <a:noFill/>
          <a:ln cap="flat" cmpd="sng" w="19050">
            <a:solidFill>
              <a:srgbClr val="C27B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Percebam que há um valor fixo e um valor que varia.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p33"/>
          <p:cNvSpPr txBox="1"/>
          <p:nvPr/>
        </p:nvSpPr>
        <p:spPr>
          <a:xfrm>
            <a:off x="1358025" y="4462550"/>
            <a:ext cx="6208800" cy="554100"/>
          </a:xfrm>
          <a:prstGeom prst="rect">
            <a:avLst/>
          </a:prstGeom>
          <a:noFill/>
          <a:ln cap="flat" cmpd="sng" w="285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O que nos leva à ideia de função do 1.º grau.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Google Shape;185;p33"/>
          <p:cNvSpPr txBox="1"/>
          <p:nvPr/>
        </p:nvSpPr>
        <p:spPr>
          <a:xfrm>
            <a:off x="396150" y="1543660"/>
            <a:ext cx="19023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Por exemplo:</a:t>
            </a:r>
            <a:endParaRPr b="1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34"/>
          <p:cNvSpPr txBox="1"/>
          <p:nvPr/>
        </p:nvSpPr>
        <p:spPr>
          <a:xfrm>
            <a:off x="127388" y="487366"/>
            <a:ext cx="87753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Copie os dados e resolva em seu caderno. Ao final do tempo o(a) professor(a) resolverá no quadro.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" name="Google Shape;192;p34"/>
          <p:cNvSpPr/>
          <p:nvPr/>
        </p:nvSpPr>
        <p:spPr>
          <a:xfrm>
            <a:off x="179425" y="575650"/>
            <a:ext cx="8723100" cy="7326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3" name="Google Shape;193;p34"/>
          <p:cNvSpPr txBox="1"/>
          <p:nvPr/>
        </p:nvSpPr>
        <p:spPr>
          <a:xfrm>
            <a:off x="115200" y="1243955"/>
            <a:ext cx="88092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(Saresp). O gráfico a seguir representa uma projeção do número de habitantes de um município em n anos.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4" name="Google Shape;194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3703" y="2135376"/>
            <a:ext cx="3542825" cy="2832400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Google Shape;195;p34"/>
          <p:cNvSpPr txBox="1"/>
          <p:nvPr/>
        </p:nvSpPr>
        <p:spPr>
          <a:xfrm>
            <a:off x="3804100" y="2143898"/>
            <a:ext cx="5120400" cy="277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A taxa de crescimento deste município, em habitantes por ano, foi de: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(A) 103 000.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(B) 100 000.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(C) 3 000.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(D) 300.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(E) 10.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Google Shape;196;p34"/>
          <p:cNvSpPr txBox="1"/>
          <p:nvPr/>
        </p:nvSpPr>
        <p:spPr>
          <a:xfrm>
            <a:off x="0" y="0"/>
            <a:ext cx="3596100" cy="523200"/>
          </a:xfrm>
          <a:prstGeom prst="rect">
            <a:avLst/>
          </a:prstGeom>
          <a:gradFill>
            <a:gsLst>
              <a:gs pos="0">
                <a:srgbClr val="9BCDFF"/>
              </a:gs>
              <a:gs pos="35000">
                <a:srgbClr val="B8DCFF"/>
              </a:gs>
              <a:gs pos="100000">
                <a:srgbClr val="E2F0FF"/>
              </a:gs>
            </a:gsLst>
            <a:lin ang="16198662" scaled="0"/>
          </a:gradFill>
          <a:ln cap="flat" cmpd="sng" w="9525">
            <a:solidFill>
              <a:srgbClr val="5B9B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Praticando</a:t>
            </a:r>
            <a:r>
              <a:rPr b="1" i="0" lang="pt-BR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pt-BR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7" name="Google Shape;197;p3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955525" y="0"/>
            <a:ext cx="642224" cy="6429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98" name="Google Shape;198;p34"/>
          <p:cNvGrpSpPr/>
          <p:nvPr/>
        </p:nvGrpSpPr>
        <p:grpSpPr>
          <a:xfrm>
            <a:off x="4750571" y="131949"/>
            <a:ext cx="1194603" cy="481070"/>
            <a:chOff x="282275" y="167828"/>
            <a:chExt cx="1375954" cy="554100"/>
          </a:xfrm>
        </p:grpSpPr>
        <p:sp>
          <p:nvSpPr>
            <p:cNvPr id="199" name="Google Shape;199;p34"/>
            <p:cNvSpPr/>
            <p:nvPr/>
          </p:nvSpPr>
          <p:spPr>
            <a:xfrm>
              <a:off x="733629" y="258456"/>
              <a:ext cx="924600" cy="372900"/>
            </a:xfrm>
            <a:prstGeom prst="roundRect">
              <a:avLst>
                <a:gd fmla="val 16667" name="adj"/>
              </a:avLst>
            </a:prstGeom>
            <a:solidFill>
              <a:srgbClr val="E7E6E6"/>
            </a:solidFill>
            <a:ln cap="flat" cmpd="sng" w="8275">
              <a:solidFill>
                <a:srgbClr val="44546A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03950" lIns="103950" spcFirstLastPara="1" rIns="103950" wrap="square" tIns="103950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63"/>
                <a:buFont typeface="Arial"/>
                <a:buNone/>
              </a:pPr>
              <a:r>
                <a:rPr b="0" i="0" lang="pt-BR" sz="1389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03 min</a:t>
              </a:r>
              <a:endParaRPr b="0" i="0" sz="1389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00" name="Google Shape;200;p34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282275" y="167828"/>
              <a:ext cx="638700" cy="5541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Logo nova GOVERNO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do Office">
  <a:themeElements>
    <a:clrScheme name="Escritório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