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7" r:id="rId4"/>
    <p:sldMasterId id="2147483668" r:id="rId5"/>
    <p:sldMasterId id="214748366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y="5143500" cx="9144000"/>
  <p:notesSz cx="6858000" cy="9144000"/>
  <p:embeddedFontLst>
    <p:embeddedFont>
      <p:font typeface="Paytone One"/>
      <p:regular r:id="rId33"/>
    </p:embeddedFont>
    <p:embeddedFont>
      <p:font typeface="Bitter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  <p:guide pos="1620" orient="horz"/>
        <p:guide pos="288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font" Target="fonts/PaytoneOne-regular.fntdata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font" Target="fonts/Bitter-bold.fntdata"/><Relationship Id="rId12" Type="http://schemas.openxmlformats.org/officeDocument/2006/relationships/slide" Target="slides/slide5.xml"/><Relationship Id="rId34" Type="http://schemas.openxmlformats.org/officeDocument/2006/relationships/font" Target="fonts/Bitter-regular.fntdata"/><Relationship Id="rId15" Type="http://schemas.openxmlformats.org/officeDocument/2006/relationships/slide" Target="slides/slide8.xml"/><Relationship Id="rId37" Type="http://schemas.openxmlformats.org/officeDocument/2006/relationships/font" Target="fonts/Bitter-boldItalic.fntdata"/><Relationship Id="rId14" Type="http://schemas.openxmlformats.org/officeDocument/2006/relationships/slide" Target="slides/slide7.xml"/><Relationship Id="rId36" Type="http://schemas.openxmlformats.org/officeDocument/2006/relationships/font" Target="fonts/Bitter-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9" name="Google Shape;7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d09028c11c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g3d09028c11c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95fc2d60b7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g395fc2d60b7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95fc2d60b7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g395fc2d60b7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a36a98fcb8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g3a36a98fcb8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96ef12669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" name="Google Shape;208;g396ef12669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96ef12669b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1" name="Google Shape;221;g396ef12669b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96ef12669b_0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96ef12669b_0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96ef12669b_0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96ef12669b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0" name="Google Shape;260;g396ef12669b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d09028c11c_0_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g3d09028c11c_0_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d509e0e187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9" name="Google Shape;279;g3d509e0e187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a90cc41be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a90cc41be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39a90cc41be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96faa44619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g396faa44619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d509e0e187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g3d509e0e187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g3d509e0e187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d0ed20970b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5" name="Google Shape;335;g3d0ed20970b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7" name="Google Shape;34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" name="Google Shape;35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cf1df74986_1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2" name="Google Shape;362;g3cf1df74986_1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a5c9c16f2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a5c9c16f2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a5c9c16f2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a5c9c16f2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a5c9c16f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a5c9c16f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9a90cc41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39a90cc41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9a90cc41b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9a90cc41b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60b6f46b6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g3d60b6f46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5" name="Google Shape;15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com Logo do Estad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" name="Google Shape;4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0" name="Google Shape;50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1" name="Google Shape;5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7" name="Google Shape;57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8" name="Google Shape;5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1" name="Google Shape;6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5" name="Google Shape;65;p1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6" name="Google Shape;66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70" name="Google Shape;7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" name="Google Shape;73;p2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em Branco Para RCO+aulas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0" name="Google Shape;30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9" name="Google Shape;3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182300" y="55350"/>
            <a:ext cx="1914424" cy="3496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Google Shape;34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3.png"/><Relationship Id="rId4" Type="http://schemas.openxmlformats.org/officeDocument/2006/relationships/slide" Target="/ppt/slides/slide24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6.gif"/><Relationship Id="rId4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4.png"/><Relationship Id="rId4" Type="http://schemas.openxmlformats.org/officeDocument/2006/relationships/image" Target="../media/image51.png"/><Relationship Id="rId5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gif"/><Relationship Id="rId4" Type="http://schemas.openxmlformats.org/officeDocument/2006/relationships/slide" Target="/ppt/slides/slide25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Relationship Id="rId4" Type="http://schemas.openxmlformats.org/officeDocument/2006/relationships/image" Target="../media/image25.png"/><Relationship Id="rId5" Type="http://schemas.openxmlformats.org/officeDocument/2006/relationships/image" Target="../media/image41.png"/><Relationship Id="rId6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Relationship Id="rId4" Type="http://schemas.openxmlformats.org/officeDocument/2006/relationships/image" Target="../media/image39.png"/><Relationship Id="rId5" Type="http://schemas.openxmlformats.org/officeDocument/2006/relationships/image" Target="../media/image36.png"/><Relationship Id="rId6" Type="http://schemas.openxmlformats.org/officeDocument/2006/relationships/image" Target="../media/image30.png"/><Relationship Id="rId7" Type="http://schemas.openxmlformats.org/officeDocument/2006/relationships/image" Target="../media/image4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Relationship Id="rId4" Type="http://schemas.openxmlformats.org/officeDocument/2006/relationships/image" Target="../media/image33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23.xml.rels><?xml version="1.0" encoding="UTF-8" standalone="yes"?><Relationships xmlns="http://schemas.openxmlformats.org/package/2006/relationships"><Relationship Id="rId11" Type="http://schemas.openxmlformats.org/officeDocument/2006/relationships/hyperlink" Target="https://download.inep.gov.br/enem/provas_e_gabaritos/2023_PV_impresso_D2_CD7.pdf" TargetMode="External"/><Relationship Id="rId10" Type="http://schemas.openxmlformats.org/officeDocument/2006/relationships/hyperlink" Target="https://www.matematica.pt/faq/teorema-pitagoras.php" TargetMode="External"/><Relationship Id="rId13" Type="http://schemas.openxmlformats.org/officeDocument/2006/relationships/hyperlink" Target="https://gemini.google.com/" TargetMode="External"/><Relationship Id="rId12" Type="http://schemas.openxmlformats.org/officeDocument/2006/relationships/hyperlink" Target="http://www.canva.com/pt_br/educa%C3%A7%C3%A3o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pixabay.com/pt/illustrations/sextante-n%c3%a1utico-orienta%c3%a7%c3%a3o-metro-1167013/" TargetMode="External"/><Relationship Id="rId4" Type="http://schemas.openxmlformats.org/officeDocument/2006/relationships/hyperlink" Target="https://pt.wikipedia.org/wiki/Sextante#/media/Ficheiro:Using_the_sextant_edit1.gif" TargetMode="External"/><Relationship Id="rId9" Type="http://schemas.openxmlformats.org/officeDocument/2006/relationships/hyperlink" Target="https://www.ticsnamatematica.com/2015/12/demonstracao-teorema-pitagorico-segundo-Euclides.html" TargetMode="External"/><Relationship Id="rId15" Type="http://schemas.openxmlformats.org/officeDocument/2006/relationships/image" Target="../media/image29.jpg"/><Relationship Id="rId14" Type="http://schemas.openxmlformats.org/officeDocument/2006/relationships/hyperlink" Target="https://www.geogebra.org/" TargetMode="External"/><Relationship Id="rId16" Type="http://schemas.openxmlformats.org/officeDocument/2006/relationships/hyperlink" Target="https://forms.gle/ZuC8G4UPYMEdztJy5" TargetMode="External"/><Relationship Id="rId5" Type="http://schemas.openxmlformats.org/officeDocument/2006/relationships/hyperlink" Target="https://www.reddit.com/r/educationalgifs/comments/e90a79/proof_that_all_external_angles_always_add_to_360/?tl=pt-br" TargetMode="External"/><Relationship Id="rId6" Type="http://schemas.openxmlformats.org/officeDocument/2006/relationships/hyperlink" Target="https://makeagif.com/i/5drojz" TargetMode="External"/><Relationship Id="rId7" Type="http://schemas.openxmlformats.org/officeDocument/2006/relationships/hyperlink" Target="https://upload.wikimedia.org/wikipedia/commons/1/11/Pitagoras-II.gif" TargetMode="External"/><Relationship Id="rId8" Type="http://schemas.openxmlformats.org/officeDocument/2006/relationships/hyperlink" Target="https://www.batistamat.com.br/?m=0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7.gif"/><Relationship Id="rId4" Type="http://schemas.openxmlformats.org/officeDocument/2006/relationships/slide" Target="/ppt/slides/slide10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5.gif"/><Relationship Id="rId4" Type="http://schemas.openxmlformats.org/officeDocument/2006/relationships/image" Target="../media/image50.gif"/><Relationship Id="rId5" Type="http://schemas.openxmlformats.org/officeDocument/2006/relationships/image" Target="../media/image48.gif"/><Relationship Id="rId6" Type="http://schemas.openxmlformats.org/officeDocument/2006/relationships/slide" Target="/ppt/slides/slide1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gif"/><Relationship Id="rId4" Type="http://schemas.openxmlformats.org/officeDocument/2006/relationships/image" Target="../media/image12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0.png"/><Relationship Id="rId4" Type="http://schemas.openxmlformats.org/officeDocument/2006/relationships/image" Target="../media/image27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1.gif"/><Relationship Id="rId5" Type="http://schemas.openxmlformats.org/officeDocument/2006/relationships/image" Target="../media/image7.gif"/><Relationship Id="rId6" Type="http://schemas.openxmlformats.org/officeDocument/2006/relationships/image" Target="../media/image3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jpg"/><Relationship Id="rId4" Type="http://schemas.openxmlformats.org/officeDocument/2006/relationships/image" Target="../media/image15.png"/><Relationship Id="rId5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jp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16.png"/><Relationship Id="rId8" Type="http://schemas.openxmlformats.org/officeDocument/2006/relationships/hyperlink" Target="https://docs.google.com/presentation/d/1Ra2bqlyiMXDnCXJ0up3elXsWsN-SFwreuhNTgO1cEbI/edit?slide=id.g3c9d0ede5e5_0_586#slide=id.g3c9d0ede5e5_0_586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cs.google.com/presentation/d/1mD5sM9kcfh7Rwuvrh6VZZdLD9R3xZIVWiPTWxLsVbXE/edit?usp=sharing" TargetMode="External"/><Relationship Id="rId4" Type="http://schemas.openxmlformats.org/officeDocument/2006/relationships/hyperlink" Target="https://docs.google.com/presentation/d/1mD5sM9kcfh7Rwuvrh6VZZdLD9R3xZIVWiPTWxLsVbXE/edit?usp=sharing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3"/>
          <p:cNvSpPr txBox="1"/>
          <p:nvPr/>
        </p:nvSpPr>
        <p:spPr>
          <a:xfrm>
            <a:off x="543670" y="872207"/>
            <a:ext cx="78321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2ª Série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Trigonometria: introdução – 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33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/>
          <p:nvPr/>
        </p:nvSpPr>
        <p:spPr>
          <a:xfrm>
            <a:off x="17614" y="17615"/>
            <a:ext cx="47382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início de conversa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2"/>
          <p:cNvSpPr txBox="1"/>
          <p:nvPr/>
        </p:nvSpPr>
        <p:spPr>
          <a:xfrm>
            <a:off x="158525" y="638925"/>
            <a:ext cx="8675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Quando não existia GPS, como os capitães dos navios sabiam onde  estavam, mesmo em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alto-mar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sem nenhuma referência visual, além da água e do horizonte?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32"/>
          <p:cNvPicPr preferRelativeResize="0"/>
          <p:nvPr/>
        </p:nvPicPr>
        <p:blipFill rotWithShape="1">
          <a:blip r:embed="rId3">
            <a:alphaModFix/>
          </a:blip>
          <a:srcRect b="23669" l="14166" r="18024" t="23094"/>
          <a:stretch/>
        </p:blipFill>
        <p:spPr>
          <a:xfrm>
            <a:off x="5855400" y="1831925"/>
            <a:ext cx="3022425" cy="237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2"/>
          <p:cNvSpPr txBox="1"/>
          <p:nvPr/>
        </p:nvSpPr>
        <p:spPr>
          <a:xfrm>
            <a:off x="158525" y="1860500"/>
            <a:ext cx="56970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Até hoje (em casos de emergência), utilizam-se instrumentos que medem ângulos, como o sextante. Com ele, é possível determinar os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ângulos de um triângulo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e,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por meio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medidas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conhecidas, saber onde se está no globo terrestre.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2"/>
          <p:cNvSpPr txBox="1"/>
          <p:nvPr/>
        </p:nvSpPr>
        <p:spPr>
          <a:xfrm>
            <a:off x="5866613" y="42046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Calibri"/>
                <a:ea typeface="Calibri"/>
                <a:cs typeface="Calibri"/>
                <a:sym typeface="Calibri"/>
              </a:rPr>
              <a:t>https://pixabay.com/pt/illustrations/sextante-n%c3%a1utico-orienta%c3%a7%c3%a3o-metro-1167013/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2"/>
          <p:cNvSpPr txBox="1"/>
          <p:nvPr/>
        </p:nvSpPr>
        <p:spPr>
          <a:xfrm>
            <a:off x="158400" y="4305300"/>
            <a:ext cx="5697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4"/>
              </a:rPr>
              <a:t>Clique para ver a utilização do sextante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"/>
          <p:cNvSpPr txBox="1"/>
          <p:nvPr/>
        </p:nvSpPr>
        <p:spPr>
          <a:xfrm>
            <a:off x="14950" y="14950"/>
            <a:ext cx="630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Soma dos ângulos internos de triângulos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4850" y="217317"/>
            <a:ext cx="945626" cy="94562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3"/>
          <p:cNvSpPr txBox="1"/>
          <p:nvPr/>
        </p:nvSpPr>
        <p:spPr>
          <a:xfrm>
            <a:off x="386650" y="1154902"/>
            <a:ext cx="7617900" cy="9234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Estudante, realize as etapas mostradas a seguir e tente chegar a uma conclusão após a pergunta.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p33"/>
          <p:cNvGrpSpPr/>
          <p:nvPr/>
        </p:nvGrpSpPr>
        <p:grpSpPr>
          <a:xfrm>
            <a:off x="7270464" y="359266"/>
            <a:ext cx="647860" cy="845985"/>
            <a:chOff x="320749" y="121626"/>
            <a:chExt cx="645600" cy="842950"/>
          </a:xfrm>
        </p:grpSpPr>
        <p:pic>
          <p:nvPicPr>
            <p:cNvPr id="184" name="Google Shape;184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0749" y="121626"/>
              <a:ext cx="645600" cy="842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33"/>
            <p:cNvSpPr txBox="1"/>
            <p:nvPr/>
          </p:nvSpPr>
          <p:spPr>
            <a:xfrm>
              <a:off x="394400" y="42040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9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9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3"/>
            <p:cNvSpPr txBox="1"/>
            <p:nvPr/>
          </p:nvSpPr>
          <p:spPr>
            <a:xfrm>
              <a:off x="407900" y="642574"/>
              <a:ext cx="471300" cy="20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" name="Google Shape;187;p33"/>
          <p:cNvSpPr txBox="1"/>
          <p:nvPr/>
        </p:nvSpPr>
        <p:spPr>
          <a:xfrm>
            <a:off x="386550" y="2133927"/>
            <a:ext cx="76179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 uma folha de papel, desenhe um triângulo qualquer e destaque todos os seus ângulos. Recorte o triângulo.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Recorte os ângulos que você destacou no triângulo.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 auxílio de uma régua, ou uma reta qualquer, coloque os ângulos lado a lado, de forma que um ângulo continue o ângulo anterior.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 que você consegue perceber?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/>
          <p:nvPr/>
        </p:nvSpPr>
        <p:spPr>
          <a:xfrm>
            <a:off x="14950" y="14950"/>
            <a:ext cx="630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Soma dos ângulos internos de triângulos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34" title="Por_que_a_soma_dos_ngulos_internos_do_tri_ngulo_180_graus.gif"/>
          <p:cNvPicPr preferRelativeResize="0"/>
          <p:nvPr/>
        </p:nvPicPr>
        <p:blipFill rotWithShape="1">
          <a:blip r:embed="rId3">
            <a:alphaModFix/>
          </a:blip>
          <a:srcRect b="4973" l="25787" r="21479" t="3778"/>
          <a:stretch/>
        </p:blipFill>
        <p:spPr>
          <a:xfrm>
            <a:off x="263750" y="590875"/>
            <a:ext cx="4526125" cy="440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4"/>
          <p:cNvPicPr preferRelativeResize="0"/>
          <p:nvPr/>
        </p:nvPicPr>
        <p:blipFill rotWithShape="1">
          <a:blip r:embed="rId4">
            <a:alphaModFix/>
          </a:blip>
          <a:srcRect b="57230" l="0" r="0" t="0"/>
          <a:stretch/>
        </p:blipFill>
        <p:spPr>
          <a:xfrm>
            <a:off x="6324850" y="2876825"/>
            <a:ext cx="2571750" cy="219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/>
          <p:nvPr/>
        </p:nvSpPr>
        <p:spPr>
          <a:xfrm>
            <a:off x="4878300" y="640550"/>
            <a:ext cx="4074600" cy="1746300"/>
          </a:xfrm>
          <a:prstGeom prst="wedgeRoundRectCallout">
            <a:avLst>
              <a:gd fmla="val -888" name="adj1"/>
              <a:gd fmla="val 96485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formam metade de um círculo, ou um ângulo raso. (180°).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 txBox="1"/>
          <p:nvPr/>
        </p:nvSpPr>
        <p:spPr>
          <a:xfrm>
            <a:off x="14950" y="14950"/>
            <a:ext cx="630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Soma dos ângulos internos de triângulos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5"/>
          <p:cNvSpPr txBox="1"/>
          <p:nvPr/>
        </p:nvSpPr>
        <p:spPr>
          <a:xfrm>
            <a:off x="142600" y="526868"/>
            <a:ext cx="4537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Outra forma de provar é por meio dos ângulos externos.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35" title="soma externos.gif"/>
          <p:cNvPicPr preferRelativeResize="0"/>
          <p:nvPr/>
        </p:nvPicPr>
        <p:blipFill rotWithShape="1">
          <a:blip r:embed="rId3">
            <a:alphaModFix/>
          </a:blip>
          <a:srcRect b="0" l="0" r="0" t="12388"/>
          <a:stretch/>
        </p:blipFill>
        <p:spPr>
          <a:xfrm>
            <a:off x="4679675" y="589800"/>
            <a:ext cx="4309526" cy="3775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5"/>
          <p:cNvSpPr txBox="1"/>
          <p:nvPr/>
        </p:nvSpPr>
        <p:spPr>
          <a:xfrm>
            <a:off x="142600" y="1255893"/>
            <a:ext cx="4537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triângulo é como qualquer polígono convexo fechado. Ou seja, ele inicia e termina no mesmo ponto.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isto, é necessário completar uma volta completa em torno dele.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35"/>
          <p:cNvSpPr txBox="1"/>
          <p:nvPr/>
        </p:nvSpPr>
        <p:spPr>
          <a:xfrm>
            <a:off x="142600" y="3448865"/>
            <a:ext cx="4537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Observando as imagens ao lado, ao juntarmos as medidas dos ângulos internos em cada figura, que medida obtemos?</a:t>
            </a:r>
            <a:endParaRPr/>
          </a:p>
        </p:txBody>
      </p:sp>
      <p:sp>
        <p:nvSpPr>
          <p:cNvPr id="205" name="Google Shape;205;p35"/>
          <p:cNvSpPr txBox="1"/>
          <p:nvPr/>
        </p:nvSpPr>
        <p:spPr>
          <a:xfrm>
            <a:off x="5640008" y="4462764"/>
            <a:ext cx="2160300" cy="551700"/>
          </a:xfrm>
          <a:prstGeom prst="rect">
            <a:avLst/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latin typeface="Calibri"/>
                <a:ea typeface="Calibri"/>
                <a:cs typeface="Calibri"/>
                <a:sym typeface="Calibri"/>
              </a:rPr>
              <a:t>360°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6"/>
          <p:cNvPicPr preferRelativeResize="0"/>
          <p:nvPr/>
        </p:nvPicPr>
        <p:blipFill rotWithShape="1">
          <a:blip r:embed="rId3">
            <a:alphaModFix/>
          </a:blip>
          <a:srcRect b="0" l="23908" r="5545" t="1720"/>
          <a:stretch/>
        </p:blipFill>
        <p:spPr>
          <a:xfrm>
            <a:off x="40173" y="748655"/>
            <a:ext cx="4816660" cy="387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6"/>
          <p:cNvSpPr txBox="1"/>
          <p:nvPr/>
        </p:nvSpPr>
        <p:spPr>
          <a:xfrm>
            <a:off x="14950" y="14950"/>
            <a:ext cx="630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Soma dos ângulos internos de triângulos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6"/>
          <p:cNvSpPr txBox="1"/>
          <p:nvPr/>
        </p:nvSpPr>
        <p:spPr>
          <a:xfrm>
            <a:off x="4874375" y="488365"/>
            <a:ext cx="384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Observem a figura: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6"/>
          <p:cNvSpPr txBox="1"/>
          <p:nvPr/>
        </p:nvSpPr>
        <p:spPr>
          <a:xfrm>
            <a:off x="4874375" y="852665"/>
            <a:ext cx="3963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Que medida de ângulo formam juntos os ângulos interno e externo indicados?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6"/>
          <p:cNvSpPr/>
          <p:nvPr/>
        </p:nvSpPr>
        <p:spPr>
          <a:xfrm>
            <a:off x="2984125" y="3480825"/>
            <a:ext cx="1890300" cy="1206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36"/>
          <p:cNvSpPr txBox="1"/>
          <p:nvPr/>
        </p:nvSpPr>
        <p:spPr>
          <a:xfrm>
            <a:off x="4874425" y="1968215"/>
            <a:ext cx="3963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untos, formam 180°.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6"/>
          <p:cNvSpPr txBox="1"/>
          <p:nvPr/>
        </p:nvSpPr>
        <p:spPr>
          <a:xfrm>
            <a:off x="4874425" y="2334083"/>
            <a:ext cx="3963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 condição importante existe entre os ângulos?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6"/>
          <p:cNvSpPr txBox="1"/>
          <p:nvPr/>
        </p:nvSpPr>
        <p:spPr>
          <a:xfrm>
            <a:off x="4874425" y="3064721"/>
            <a:ext cx="3963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Eles são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suplementares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6"/>
          <p:cNvSpPr txBox="1"/>
          <p:nvPr/>
        </p:nvSpPr>
        <p:spPr>
          <a:xfrm>
            <a:off x="4874425" y="3431250"/>
            <a:ext cx="3963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Então, a partir do triângulo equilátero (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lados e  ângulos de mesma medida), podemos calcular: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7"/>
          <p:cNvPicPr preferRelativeResize="0"/>
          <p:nvPr/>
        </p:nvPicPr>
        <p:blipFill rotWithShape="1">
          <a:blip r:embed="rId3">
            <a:alphaModFix/>
          </a:blip>
          <a:srcRect b="0" l="23908" r="5545" t="1720"/>
          <a:stretch/>
        </p:blipFill>
        <p:spPr>
          <a:xfrm>
            <a:off x="40173" y="748655"/>
            <a:ext cx="4816660" cy="387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7"/>
          <p:cNvSpPr txBox="1"/>
          <p:nvPr/>
        </p:nvSpPr>
        <p:spPr>
          <a:xfrm>
            <a:off x="14950" y="14950"/>
            <a:ext cx="63099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Soma dos ângulos internos de triângulos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/>
        </p:nvSpPr>
        <p:spPr>
          <a:xfrm>
            <a:off x="4896725" y="596200"/>
            <a:ext cx="40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os ângulos externos:</a:t>
            </a:r>
            <a:endParaRPr/>
          </a:p>
        </p:txBody>
      </p:sp>
      <p:sp>
        <p:nvSpPr>
          <p:cNvPr id="226" name="Google Shape;226;p37"/>
          <p:cNvSpPr txBox="1"/>
          <p:nvPr/>
        </p:nvSpPr>
        <p:spPr>
          <a:xfrm>
            <a:off x="4896725" y="963200"/>
            <a:ext cx="40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360° : 3 = 120°;</a:t>
            </a:r>
            <a:endParaRPr/>
          </a:p>
        </p:txBody>
      </p:sp>
      <p:sp>
        <p:nvSpPr>
          <p:cNvPr id="227" name="Google Shape;227;p37"/>
          <p:cNvSpPr txBox="1"/>
          <p:nvPr/>
        </p:nvSpPr>
        <p:spPr>
          <a:xfrm>
            <a:off x="4896725" y="1325322"/>
            <a:ext cx="40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os ângulos internos:</a:t>
            </a:r>
            <a:endParaRPr/>
          </a:p>
        </p:txBody>
      </p:sp>
      <p:sp>
        <p:nvSpPr>
          <p:cNvPr id="228" name="Google Shape;228;p37"/>
          <p:cNvSpPr txBox="1"/>
          <p:nvPr/>
        </p:nvSpPr>
        <p:spPr>
          <a:xfrm>
            <a:off x="4896800" y="1695275"/>
            <a:ext cx="40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180° – 120° = 60°;</a:t>
            </a:r>
            <a:endParaRPr/>
          </a:p>
        </p:txBody>
      </p:sp>
      <p:sp>
        <p:nvSpPr>
          <p:cNvPr id="229" name="Google Shape;229;p37"/>
          <p:cNvSpPr txBox="1"/>
          <p:nvPr/>
        </p:nvSpPr>
        <p:spPr>
          <a:xfrm>
            <a:off x="4896800" y="2057393"/>
            <a:ext cx="401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Assim, para a soma dos ângulos internos, temos:</a:t>
            </a:r>
            <a:endParaRPr/>
          </a:p>
        </p:txBody>
      </p:sp>
      <p:sp>
        <p:nvSpPr>
          <p:cNvPr id="230" name="Google Shape;230;p37"/>
          <p:cNvSpPr txBox="1"/>
          <p:nvPr/>
        </p:nvSpPr>
        <p:spPr>
          <a:xfrm>
            <a:off x="4896800" y="2786478"/>
            <a:ext cx="40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60° · 3 = 180°.</a:t>
            </a:r>
            <a:endParaRPr/>
          </a:p>
        </p:txBody>
      </p:sp>
      <p:sp>
        <p:nvSpPr>
          <p:cNvPr id="231" name="Google Shape;231;p37"/>
          <p:cNvSpPr txBox="1"/>
          <p:nvPr/>
        </p:nvSpPr>
        <p:spPr>
          <a:xfrm>
            <a:off x="5386675" y="3429000"/>
            <a:ext cx="3328200" cy="1293000"/>
          </a:xfrm>
          <a:prstGeom prst="rect">
            <a:avLst/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Válido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não apenas o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triângulo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equilátero, mas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qualquer triângulo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8"/>
          <p:cNvSpPr txBox="1"/>
          <p:nvPr/>
        </p:nvSpPr>
        <p:spPr>
          <a:xfrm>
            <a:off x="451950" y="1492207"/>
            <a:ext cx="8240100" cy="3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Complete as lacunas com as medidas dos ângulos de um triângulo.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a)	60°, 60° e ______.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b)	150°, 15° e ______.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c)	80°, 40° e ______.	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d)	100°, ______ e 36°.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e)	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40°, 50° e ______.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f)	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______, 75° e 68°.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		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8"/>
          <p:cNvSpPr txBox="1"/>
          <p:nvPr/>
        </p:nvSpPr>
        <p:spPr>
          <a:xfrm>
            <a:off x="2458103" y="3086095"/>
            <a:ext cx="794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8"/>
          <p:cNvSpPr txBox="1"/>
          <p:nvPr/>
        </p:nvSpPr>
        <p:spPr>
          <a:xfrm>
            <a:off x="2472615" y="2348233"/>
            <a:ext cx="6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60°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8"/>
          <p:cNvSpPr txBox="1"/>
          <p:nvPr/>
        </p:nvSpPr>
        <p:spPr>
          <a:xfrm>
            <a:off x="2615940" y="2719748"/>
            <a:ext cx="6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8"/>
          <p:cNvSpPr txBox="1"/>
          <p:nvPr/>
        </p:nvSpPr>
        <p:spPr>
          <a:xfrm>
            <a:off x="1889077" y="3454784"/>
            <a:ext cx="61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8"/>
          <p:cNvSpPr txBox="1"/>
          <p:nvPr/>
        </p:nvSpPr>
        <p:spPr>
          <a:xfrm>
            <a:off x="2443059" y="3813777"/>
            <a:ext cx="64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90</a:t>
            </a: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1160874" y="4182777"/>
            <a:ext cx="64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37°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8"/>
          <p:cNvSpPr txBox="1"/>
          <p:nvPr/>
        </p:nvSpPr>
        <p:spPr>
          <a:xfrm>
            <a:off x="360750" y="602750"/>
            <a:ext cx="8422500" cy="9324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Preencha as lacunas abaixo em seu caderno. Após o tempo,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o(a) professor(a) escolherá alguns estudantes para responder.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5" name="Google Shape;245;p38"/>
          <p:cNvGrpSpPr/>
          <p:nvPr/>
        </p:nvGrpSpPr>
        <p:grpSpPr>
          <a:xfrm>
            <a:off x="8044194" y="700811"/>
            <a:ext cx="647860" cy="736281"/>
            <a:chOff x="396475" y="1078088"/>
            <a:chExt cx="645600" cy="733787"/>
          </a:xfrm>
        </p:grpSpPr>
        <p:pic>
          <p:nvPicPr>
            <p:cNvPr id="246" name="Google Shape;246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38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38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9" name="Google Shape;249;p38"/>
          <p:cNvPicPr preferRelativeResize="0"/>
          <p:nvPr/>
        </p:nvPicPr>
        <p:blipFill rotWithShape="1">
          <a:blip r:embed="rId4">
            <a:alphaModFix/>
          </a:blip>
          <a:srcRect b="14265" l="24658" r="8950" t="22448"/>
          <a:stretch/>
        </p:blipFill>
        <p:spPr>
          <a:xfrm>
            <a:off x="5253900" y="94764"/>
            <a:ext cx="574176" cy="54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8"/>
          <p:cNvSpPr txBox="1"/>
          <p:nvPr/>
        </p:nvSpPr>
        <p:spPr>
          <a:xfrm>
            <a:off x="37380" y="14952"/>
            <a:ext cx="427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Praticando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8"/>
          <p:cNvSpPr txBox="1"/>
          <p:nvPr/>
        </p:nvSpPr>
        <p:spPr>
          <a:xfrm>
            <a:off x="37377" y="14952"/>
            <a:ext cx="42786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38"/>
          <p:cNvSpPr/>
          <p:nvPr/>
        </p:nvSpPr>
        <p:spPr>
          <a:xfrm>
            <a:off x="3301655" y="1971500"/>
            <a:ext cx="2941500" cy="1114500"/>
          </a:xfrm>
          <a:prstGeom prst="wedgeRoundRectCallout">
            <a:avLst>
              <a:gd fmla="val -18757" name="adj1"/>
              <a:gd fmla="val 67589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emos um triângulo com um ângulo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importante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Qual?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38"/>
          <p:cNvPicPr preferRelativeResize="0"/>
          <p:nvPr/>
        </p:nvPicPr>
        <p:blipFill rotWithShape="1">
          <a:blip r:embed="rId5">
            <a:alphaModFix/>
          </a:blip>
          <a:srcRect b="62540" l="0" r="0" t="0"/>
          <a:stretch/>
        </p:blipFill>
        <p:spPr>
          <a:xfrm>
            <a:off x="3227551" y="3541525"/>
            <a:ext cx="1997575" cy="160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8"/>
          <p:cNvSpPr/>
          <p:nvPr/>
        </p:nvSpPr>
        <p:spPr>
          <a:xfrm>
            <a:off x="983600" y="3938300"/>
            <a:ext cx="2259900" cy="362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8"/>
          <p:cNvSpPr/>
          <p:nvPr/>
        </p:nvSpPr>
        <p:spPr>
          <a:xfrm>
            <a:off x="6426150" y="1971500"/>
            <a:ext cx="2357100" cy="1114500"/>
          </a:xfrm>
          <a:prstGeom prst="wedgeRoundRectCallout">
            <a:avLst>
              <a:gd fmla="val -56418" name="adj1"/>
              <a:gd fmla="val 41871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ângulo de 90°.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Qual triângulo é esse?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8"/>
          <p:cNvSpPr/>
          <p:nvPr/>
        </p:nvSpPr>
        <p:spPr>
          <a:xfrm>
            <a:off x="5019450" y="3185300"/>
            <a:ext cx="3763800" cy="753000"/>
          </a:xfrm>
          <a:prstGeom prst="wedgeRoundRectCallout">
            <a:avLst>
              <a:gd fmla="val -51761" name="adj1"/>
              <a:gd fmla="val 45322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triângulo retângulo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Por que ele é tão importante?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8"/>
          <p:cNvSpPr/>
          <p:nvPr/>
        </p:nvSpPr>
        <p:spPr>
          <a:xfrm>
            <a:off x="5393850" y="4037600"/>
            <a:ext cx="3389400" cy="736200"/>
          </a:xfrm>
          <a:prstGeom prst="wedgeRoundRectCallout">
            <a:avLst>
              <a:gd fmla="val -59713" name="adj1"/>
              <a:gd fmla="val -21771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causa do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Teorema de Pitágoras.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9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Teorema de Pitágoras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9"/>
          <p:cNvSpPr txBox="1"/>
          <p:nvPr/>
        </p:nvSpPr>
        <p:spPr>
          <a:xfrm>
            <a:off x="152400" y="538150"/>
            <a:ext cx="43149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Pitágoras foi um filósofo grego que contribuiu muito com a matemática. Acredita-se que a escola de Pitágoras foi a primeira a provar que a regra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a² + b² = c²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valia para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qualquer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triângulo retângulo.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teorema só ganhou a forma "oficial" que estudamos hoje cerca de 300 anos depois de Pitágoras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39"/>
          <p:cNvPicPr preferRelativeResize="0"/>
          <p:nvPr/>
        </p:nvPicPr>
        <p:blipFill rotWithShape="1">
          <a:blip r:embed="rId3">
            <a:alphaModFix/>
          </a:blip>
          <a:srcRect b="28239" l="27420" r="33239" t="23365"/>
          <a:stretch/>
        </p:blipFill>
        <p:spPr>
          <a:xfrm>
            <a:off x="4648144" y="892083"/>
            <a:ext cx="4369725" cy="3512049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9"/>
          <p:cNvSpPr txBox="1"/>
          <p:nvPr/>
        </p:nvSpPr>
        <p:spPr>
          <a:xfrm>
            <a:off x="152400" y="4254496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 forma é essa?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0"/>
          <p:cNvSpPr txBox="1"/>
          <p:nvPr/>
        </p:nvSpPr>
        <p:spPr>
          <a:xfrm>
            <a:off x="14950" y="14950"/>
            <a:ext cx="38187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Teorema de Pitágoras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40"/>
          <p:cNvSpPr txBox="1"/>
          <p:nvPr/>
        </p:nvSpPr>
        <p:spPr>
          <a:xfrm>
            <a:off x="152400" y="538150"/>
            <a:ext cx="4486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“A área do quadrado construído sobre a hipotenusa é igual à soma das áreas dos quadrados construídos sobre os catetos”.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40" title="Pitagoras-II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7100" y="655425"/>
            <a:ext cx="4281652" cy="43356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0"/>
          <p:cNvSpPr txBox="1"/>
          <p:nvPr/>
        </p:nvSpPr>
        <p:spPr>
          <a:xfrm>
            <a:off x="152400" y="4152900"/>
            <a:ext cx="4486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4"/>
              </a:rPr>
              <a:t>Clique para ver outras comprovações</a:t>
            </a:r>
            <a:endParaRPr/>
          </a:p>
        </p:txBody>
      </p:sp>
      <p:sp>
        <p:nvSpPr>
          <p:cNvPr id="274" name="Google Shape;274;p40"/>
          <p:cNvSpPr txBox="1"/>
          <p:nvPr/>
        </p:nvSpPr>
        <p:spPr>
          <a:xfrm>
            <a:off x="833650" y="3635428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a² + b² = c²</a:t>
            </a:r>
            <a:endParaRPr/>
          </a:p>
        </p:txBody>
      </p:sp>
      <p:sp>
        <p:nvSpPr>
          <p:cNvPr id="275" name="Google Shape;275;p40"/>
          <p:cNvSpPr txBox="1"/>
          <p:nvPr/>
        </p:nvSpPr>
        <p:spPr>
          <a:xfrm>
            <a:off x="152400" y="1986631"/>
            <a:ext cx="4486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Depois, reduzido à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“O quadrado da hipotenusa é igual à soma dos quadrados dos catetos”.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0"/>
          <p:cNvSpPr txBox="1"/>
          <p:nvPr/>
        </p:nvSpPr>
        <p:spPr>
          <a:xfrm>
            <a:off x="152400" y="308781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à fórmula: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1"/>
          <p:cNvSpPr txBox="1"/>
          <p:nvPr/>
        </p:nvSpPr>
        <p:spPr>
          <a:xfrm>
            <a:off x="114850" y="2168098"/>
            <a:ext cx="8833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Um técnico de manutenção precisa apoiar uma escada a uma altura de exatamente 6 metros. Para garantir a estabilidade, ele decide colocar a base da escada a uma distância de 4 metros da base do poste. Considerando que o poste é perpendicular ao solo plano, qual deve ser o comprimento da escada, em metros, para que ela alcance a altura desejada?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a)				b) 5,2			c) 7				d) 				e) 10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41"/>
          <p:cNvSpPr txBox="1"/>
          <p:nvPr/>
        </p:nvSpPr>
        <p:spPr>
          <a:xfrm>
            <a:off x="14951" y="14952"/>
            <a:ext cx="4017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2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1"/>
          <p:cNvSpPr txBox="1"/>
          <p:nvPr/>
        </p:nvSpPr>
        <p:spPr>
          <a:xfrm>
            <a:off x="114900" y="748023"/>
            <a:ext cx="8833800" cy="12930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Estudante, converse com um colega e realize os cálculos em seu caderno. Ao final do tempo, o(a) professor(a) irá escolher uma dupla para responder.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4" name="Google Shape;284;p41"/>
          <p:cNvGrpSpPr/>
          <p:nvPr/>
        </p:nvGrpSpPr>
        <p:grpSpPr>
          <a:xfrm>
            <a:off x="5808594" y="66070"/>
            <a:ext cx="647860" cy="736281"/>
            <a:chOff x="396475" y="1078088"/>
            <a:chExt cx="645600" cy="733787"/>
          </a:xfrm>
        </p:grpSpPr>
        <p:pic>
          <p:nvPicPr>
            <p:cNvPr id="285" name="Google Shape;285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41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41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8" name="Google Shape;288;p41"/>
          <p:cNvPicPr preferRelativeResize="0"/>
          <p:nvPr/>
        </p:nvPicPr>
        <p:blipFill rotWithShape="1">
          <a:blip r:embed="rId4">
            <a:alphaModFix/>
          </a:blip>
          <a:srcRect b="8699" l="16570" r="16777" t="8773"/>
          <a:stretch/>
        </p:blipFill>
        <p:spPr>
          <a:xfrm>
            <a:off x="4274699" y="14946"/>
            <a:ext cx="594602" cy="736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1" title="lagrida_latex_editor (10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484" y="4431820"/>
            <a:ext cx="551325" cy="36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1" title="lagrida_latex_editor (9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25782" y="4431820"/>
            <a:ext cx="701686" cy="36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4" title="RCO - MAIS AULAS LOGO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4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4"/>
          <p:cNvSpPr/>
          <p:nvPr/>
        </p:nvSpPr>
        <p:spPr>
          <a:xfrm flipH="1" rot="10800000">
            <a:off x="-65950" y="100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2"/>
          <p:cNvSpPr txBox="1"/>
          <p:nvPr/>
        </p:nvSpPr>
        <p:spPr>
          <a:xfrm>
            <a:off x="322450" y="1450125"/>
            <a:ext cx="5115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Depois, substituímos no Teorema de Pitágoras </a:t>
            </a:r>
            <a:r>
              <a:rPr b="1"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² + </a:t>
            </a:r>
            <a:r>
              <a:rPr b="1"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² = </a:t>
            </a:r>
            <a:r>
              <a:rPr b="1"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²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² = 4² + 6²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² = 16 + 36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² = 52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42"/>
          <p:cNvSpPr txBox="1"/>
          <p:nvPr/>
        </p:nvSpPr>
        <p:spPr>
          <a:xfrm>
            <a:off x="14951" y="14952"/>
            <a:ext cx="4017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2"/>
          <p:cNvSpPr txBox="1"/>
          <p:nvPr/>
        </p:nvSpPr>
        <p:spPr>
          <a:xfrm>
            <a:off x="7728650" y="1334412"/>
            <a:ext cx="1092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Altura: 6 m.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42"/>
          <p:cNvSpPr txBox="1"/>
          <p:nvPr/>
        </p:nvSpPr>
        <p:spPr>
          <a:xfrm>
            <a:off x="6053050" y="2854925"/>
            <a:ext cx="159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Distância: 4 m.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42"/>
          <p:cNvSpPr txBox="1"/>
          <p:nvPr/>
        </p:nvSpPr>
        <p:spPr>
          <a:xfrm>
            <a:off x="5620550" y="1334400"/>
            <a:ext cx="1241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Escada: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m.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0" name="Google Shape;300;p42"/>
          <p:cNvGrpSpPr/>
          <p:nvPr/>
        </p:nvGrpSpPr>
        <p:grpSpPr>
          <a:xfrm>
            <a:off x="327823" y="3337393"/>
            <a:ext cx="1061228" cy="554100"/>
            <a:chOff x="6977025" y="3184993"/>
            <a:chExt cx="1061228" cy="554100"/>
          </a:xfrm>
        </p:grpSpPr>
        <p:pic>
          <p:nvPicPr>
            <p:cNvPr id="301" name="Google Shape;301;p42" title="lagrida_latex_editor (11)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94203" y="3262914"/>
              <a:ext cx="544050" cy="36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2" name="Google Shape;302;p42"/>
            <p:cNvSpPr txBox="1"/>
            <p:nvPr/>
          </p:nvSpPr>
          <p:spPr>
            <a:xfrm>
              <a:off x="6977025" y="3184993"/>
              <a:ext cx="5439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= </a:t>
              </a:r>
              <a:endParaRPr/>
            </a:p>
          </p:txBody>
        </p:sp>
      </p:grpSp>
      <p:grpSp>
        <p:nvGrpSpPr>
          <p:cNvPr id="303" name="Google Shape;303;p42"/>
          <p:cNvGrpSpPr/>
          <p:nvPr/>
        </p:nvGrpSpPr>
        <p:grpSpPr>
          <a:xfrm>
            <a:off x="329148" y="3705214"/>
            <a:ext cx="1379218" cy="554100"/>
            <a:chOff x="6978350" y="3552814"/>
            <a:chExt cx="1379218" cy="554100"/>
          </a:xfrm>
        </p:grpSpPr>
        <p:pic>
          <p:nvPicPr>
            <p:cNvPr id="304" name="Google Shape;304;p42" title="lagrida_latex_editor (12)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463775" y="3622916"/>
              <a:ext cx="893793" cy="36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5" name="Google Shape;305;p42"/>
            <p:cNvSpPr txBox="1"/>
            <p:nvPr/>
          </p:nvSpPr>
          <p:spPr>
            <a:xfrm>
              <a:off x="6978350" y="3552814"/>
              <a:ext cx="5439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= </a:t>
              </a:r>
              <a:endParaRPr/>
            </a:p>
          </p:txBody>
        </p:sp>
      </p:grpSp>
      <p:grpSp>
        <p:nvGrpSpPr>
          <p:cNvPr id="306" name="Google Shape;306;p42"/>
          <p:cNvGrpSpPr/>
          <p:nvPr/>
        </p:nvGrpSpPr>
        <p:grpSpPr>
          <a:xfrm>
            <a:off x="329148" y="4070627"/>
            <a:ext cx="1598702" cy="554100"/>
            <a:chOff x="6978350" y="3918227"/>
            <a:chExt cx="1598702" cy="554100"/>
          </a:xfrm>
        </p:grpSpPr>
        <p:pic>
          <p:nvPicPr>
            <p:cNvPr id="307" name="Google Shape;307;p42" title="lagrida_latex_editor (13)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463775" y="4021991"/>
              <a:ext cx="1113277" cy="36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" name="Google Shape;308;p42"/>
            <p:cNvSpPr txBox="1"/>
            <p:nvPr/>
          </p:nvSpPr>
          <p:spPr>
            <a:xfrm>
              <a:off x="6978350" y="3918227"/>
              <a:ext cx="5439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= </a:t>
              </a:r>
              <a:endParaRPr/>
            </a:p>
          </p:txBody>
        </p:sp>
      </p:grpSp>
      <p:grpSp>
        <p:nvGrpSpPr>
          <p:cNvPr id="309" name="Google Shape;309;p42"/>
          <p:cNvGrpSpPr/>
          <p:nvPr/>
        </p:nvGrpSpPr>
        <p:grpSpPr>
          <a:xfrm>
            <a:off x="329148" y="4437773"/>
            <a:ext cx="1204815" cy="554100"/>
            <a:chOff x="6978350" y="4285373"/>
            <a:chExt cx="1204815" cy="554100"/>
          </a:xfrm>
        </p:grpSpPr>
        <p:pic>
          <p:nvPicPr>
            <p:cNvPr id="310" name="Google Shape;310;p42" title="lagrida_latex_editor (14)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494200" y="4381991"/>
              <a:ext cx="688965" cy="36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" name="Google Shape;311;p42"/>
            <p:cNvSpPr txBox="1"/>
            <p:nvPr/>
          </p:nvSpPr>
          <p:spPr>
            <a:xfrm>
              <a:off x="6978350" y="4285373"/>
              <a:ext cx="5439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x</a:t>
              </a: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= </a:t>
              </a:r>
              <a:endParaRPr/>
            </a:p>
          </p:txBody>
        </p:sp>
      </p:grpSp>
      <p:grpSp>
        <p:nvGrpSpPr>
          <p:cNvPr id="312" name="Google Shape;312;p42"/>
          <p:cNvGrpSpPr/>
          <p:nvPr/>
        </p:nvGrpSpPr>
        <p:grpSpPr>
          <a:xfrm>
            <a:off x="5974954" y="713777"/>
            <a:ext cx="1753684" cy="2164673"/>
            <a:chOff x="651029" y="713777"/>
            <a:chExt cx="1753684" cy="2164673"/>
          </a:xfrm>
        </p:grpSpPr>
        <p:grpSp>
          <p:nvGrpSpPr>
            <p:cNvPr id="313" name="Google Shape;313;p42"/>
            <p:cNvGrpSpPr/>
            <p:nvPr/>
          </p:nvGrpSpPr>
          <p:grpSpPr>
            <a:xfrm>
              <a:off x="651029" y="713777"/>
              <a:ext cx="1753684" cy="2141150"/>
              <a:chOff x="1197545" y="713777"/>
              <a:chExt cx="1753684" cy="2141150"/>
            </a:xfrm>
          </p:grpSpPr>
          <p:cxnSp>
            <p:nvCxnSpPr>
              <p:cNvPr id="314" name="Google Shape;314;p42"/>
              <p:cNvCxnSpPr/>
              <p:nvPr/>
            </p:nvCxnSpPr>
            <p:spPr>
              <a:xfrm flipH="1">
                <a:off x="1197545" y="718327"/>
                <a:ext cx="1749300" cy="2136600"/>
              </a:xfrm>
              <a:prstGeom prst="straightConnector1">
                <a:avLst/>
              </a:prstGeom>
              <a:noFill/>
              <a:ln cap="flat" cmpd="sng" w="218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15" name="Google Shape;315;p42"/>
              <p:cNvCxnSpPr/>
              <p:nvPr/>
            </p:nvCxnSpPr>
            <p:spPr>
              <a:xfrm flipH="1" rot="10800000">
                <a:off x="1197729" y="2841556"/>
                <a:ext cx="1753500" cy="13200"/>
              </a:xfrm>
              <a:prstGeom prst="straightConnector1">
                <a:avLst/>
              </a:prstGeom>
              <a:noFill/>
              <a:ln cap="flat" cmpd="sng" w="218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16" name="Google Shape;316;p42"/>
              <p:cNvCxnSpPr/>
              <p:nvPr/>
            </p:nvCxnSpPr>
            <p:spPr>
              <a:xfrm flipH="1" rot="10800000">
                <a:off x="2946845" y="713777"/>
                <a:ext cx="4200" cy="2128200"/>
              </a:xfrm>
              <a:prstGeom prst="straightConnector1">
                <a:avLst/>
              </a:prstGeom>
              <a:noFill/>
              <a:ln cap="flat" cmpd="sng" w="218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17" name="Google Shape;317;p42"/>
              <p:cNvSpPr/>
              <p:nvPr/>
            </p:nvSpPr>
            <p:spPr>
              <a:xfrm>
                <a:off x="2699984" y="2625644"/>
                <a:ext cx="246900" cy="217200"/>
              </a:xfrm>
              <a:prstGeom prst="rect">
                <a:avLst/>
              </a:prstGeom>
              <a:noFill/>
              <a:ln cap="flat" cmpd="sng" w="218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209550" lIns="209550" spcFirstLastPara="1" rIns="209550" wrap="square" tIns="20955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209"/>
              </a:p>
            </p:txBody>
          </p:sp>
        </p:grpSp>
        <p:sp>
          <p:nvSpPr>
            <p:cNvPr id="318" name="Google Shape;318;p42"/>
            <p:cNvSpPr txBox="1"/>
            <p:nvPr/>
          </p:nvSpPr>
          <p:spPr>
            <a:xfrm>
              <a:off x="2158694" y="2478250"/>
              <a:ext cx="246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.</a:t>
              </a:r>
              <a:endParaRPr/>
            </a:p>
          </p:txBody>
        </p:sp>
      </p:grpSp>
      <p:sp>
        <p:nvSpPr>
          <p:cNvPr id="319" name="Google Shape;319;p42"/>
          <p:cNvSpPr txBox="1"/>
          <p:nvPr/>
        </p:nvSpPr>
        <p:spPr>
          <a:xfrm>
            <a:off x="322450" y="526725"/>
            <a:ext cx="5115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Primeiro, fazemos o esboço da situação para identificar os elementos.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42"/>
          <p:cNvSpPr/>
          <p:nvPr/>
        </p:nvSpPr>
        <p:spPr>
          <a:xfrm>
            <a:off x="1731755" y="4570675"/>
            <a:ext cx="1092900" cy="288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597D3"/>
          </a:soli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42"/>
          <p:cNvSpPr/>
          <p:nvPr/>
        </p:nvSpPr>
        <p:spPr>
          <a:xfrm>
            <a:off x="2884775" y="4195975"/>
            <a:ext cx="2796600" cy="795900"/>
          </a:xfrm>
          <a:prstGeom prst="wedgeRoundRectCallout">
            <a:avLst>
              <a:gd fmla="val 85107" name="adj1"/>
              <a:gd fmla="val -64116" name="adj2"/>
              <a:gd fmla="val 0" name="adj3"/>
            </a:avLst>
          </a:prstGeom>
          <a:gradFill>
            <a:gsLst>
              <a:gs pos="0">
                <a:srgbClr val="BBF7A3"/>
              </a:gs>
              <a:gs pos="35000">
                <a:srgbClr val="CDF8BE"/>
              </a:gs>
              <a:gs pos="100000">
                <a:srgbClr val="ECFDE5"/>
              </a:gs>
            </a:gsLst>
            <a:lin ang="16198662" scaled="0"/>
          </a:gra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Alternativa correta letra </a:t>
            </a:r>
            <a:r>
              <a:rPr b="1" i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22" name="Google Shape;322;p42"/>
          <p:cNvPicPr preferRelativeResize="0"/>
          <p:nvPr/>
        </p:nvPicPr>
        <p:blipFill rotWithShape="1">
          <a:blip r:embed="rId7">
            <a:alphaModFix/>
          </a:blip>
          <a:srcRect b="60496" l="0" r="0" t="0"/>
          <a:stretch/>
        </p:blipFill>
        <p:spPr>
          <a:xfrm>
            <a:off x="6638300" y="3111600"/>
            <a:ext cx="2352900" cy="203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3"/>
          <p:cNvSpPr txBox="1"/>
          <p:nvPr/>
        </p:nvSpPr>
        <p:spPr>
          <a:xfrm>
            <a:off x="14952" y="14952"/>
            <a:ext cx="3528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 mais!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43"/>
          <p:cNvSpPr txBox="1"/>
          <p:nvPr/>
        </p:nvSpPr>
        <p:spPr>
          <a:xfrm>
            <a:off x="107075" y="1052875"/>
            <a:ext cx="8833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1. Um suporte para painel solar tem uma base de 0,8 m e uma altura de 1,5 m. Qual o comprimento da aba onde o painel será fixado?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a)	3,1 m			b) 2,3 m			c) 1,9 m			d) 1,7 m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43"/>
          <p:cNvSpPr txBox="1"/>
          <p:nvPr/>
        </p:nvSpPr>
        <p:spPr>
          <a:xfrm>
            <a:off x="107075" y="2768173"/>
            <a:ext cx="8833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Um farol de 7 metros de altura projeta uma sombra no mar. Um feixe de luz parte do topo do farol e atinge o final da sombra, percorrendo uma distância de exatos 25 metros. Qual é o comprimento da sombra projetada no mar?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a)	18 m			b) 24 m			c) 32 m			d) 67,4 m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43"/>
          <p:cNvSpPr/>
          <p:nvPr/>
        </p:nvSpPr>
        <p:spPr>
          <a:xfrm>
            <a:off x="6982700" y="1870366"/>
            <a:ext cx="360000" cy="3600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43"/>
          <p:cNvSpPr/>
          <p:nvPr/>
        </p:nvSpPr>
        <p:spPr>
          <a:xfrm>
            <a:off x="2422202" y="4282889"/>
            <a:ext cx="360000" cy="3600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4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44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1626" y="128973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4"/>
          <p:cNvSpPr/>
          <p:nvPr/>
        </p:nvSpPr>
        <p:spPr>
          <a:xfrm>
            <a:off x="1009275" y="1151275"/>
            <a:ext cx="4979100" cy="2781000"/>
          </a:xfrm>
          <a:prstGeom prst="rect">
            <a:avLst/>
          </a:prstGeom>
          <a:noFill/>
          <a:ln cap="flat" cmpd="sng" w="2857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44"/>
          <p:cNvSpPr/>
          <p:nvPr/>
        </p:nvSpPr>
        <p:spPr>
          <a:xfrm>
            <a:off x="1177773" y="1312070"/>
            <a:ext cx="4642200" cy="2459700"/>
          </a:xfrm>
          <a:prstGeom prst="rect">
            <a:avLst/>
          </a:prstGeom>
          <a:solidFill>
            <a:srgbClr val="C0DA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Chegou a hora de explorar as atividades recomendadas pelo seu professor.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Acesse a Khan Academy e continue avançando.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44"/>
          <p:cNvSpPr/>
          <p:nvPr/>
        </p:nvSpPr>
        <p:spPr>
          <a:xfrm>
            <a:off x="6358775" y="2624075"/>
            <a:ext cx="2217600" cy="1417800"/>
          </a:xfrm>
          <a:prstGeom prst="wedgeEllipseCallout">
            <a:avLst>
              <a:gd fmla="val 24049" name="adj1"/>
              <a:gd fmla="val 60166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44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1508" y="3895660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4"/>
          <p:cNvSpPr txBox="1"/>
          <p:nvPr/>
        </p:nvSpPr>
        <p:spPr>
          <a:xfrm>
            <a:off x="6386525" y="2810875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passo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r>
              <a:rPr lang="pt-BR" sz="1500"/>
              <a:t>.</a:t>
            </a:r>
            <a:endParaRPr sz="1500"/>
          </a:p>
        </p:txBody>
      </p:sp>
      <p:sp>
        <p:nvSpPr>
          <p:cNvPr id="344" name="Google Shape;344;p44"/>
          <p:cNvSpPr txBox="1"/>
          <p:nvPr/>
        </p:nvSpPr>
        <p:spPr>
          <a:xfrm>
            <a:off x="1005575" y="40418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5"/>
          <p:cNvSpPr txBox="1"/>
          <p:nvPr/>
        </p:nvSpPr>
        <p:spPr>
          <a:xfrm>
            <a:off x="1406525" y="157079"/>
            <a:ext cx="6057900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5"/>
          <p:cNvSpPr txBox="1"/>
          <p:nvPr/>
        </p:nvSpPr>
        <p:spPr>
          <a:xfrm>
            <a:off x="355600" y="606775"/>
            <a:ext cx="85260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FUGITA, Felipe. </a:t>
            </a:r>
            <a:r>
              <a:rPr b="1"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2º ano: ensino médio: volume II / Felipe Fugita, José Roberto Bonjorno, José Ruy Giovanni Júnior. - 1. ed. -São Paulo: FTD, 2024.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https://pixabay.com/pt/illustrations/sextante-n%c3%a1utico-orienta%c3%a7%c3%a3o-metro-1167013/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https://pt.wikipedia.org/wiki/Sextante#/media/Ficheiro:Using_the_sextant_edit1.gif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https://www.reddit.com/r/educationalgifs/comments/e90a79/proof_that_all_external_angles_always_add_to_360/?tl=pt-br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https://makeagif.com/i/5drojz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https://upload.wikimedia.org/wikipedia/commons/1/11/Pitagoras-II.gif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https://www.batistamat.com.br/?m=0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https://www.ticsnamatematica.com/2015/12/demonstracao-teorema-pitagorico-segundo-Euclides.html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https://www.matematica.pt/faq/teorema-pitagoras.php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1"/>
              </a:rPr>
              <a:t>https://download.inep.gov.br/enem/provas_e_gabaritos/2023_PV_impresso_D2_CD7.pdf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2"/>
              </a:rPr>
              <a:t>www.canva.com/pt_br/educação/</a:t>
            </a: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https://gemini.google.com/</a:t>
            </a: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4"/>
              </a:rPr>
              <a:t>https://www.geogebra.org/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45"/>
          <p:cNvPicPr preferRelativeResize="0"/>
          <p:nvPr/>
        </p:nvPicPr>
        <p:blipFill rotWithShape="1">
          <a:blip r:embed="rId15">
            <a:alphaModFix/>
          </a:blip>
          <a:srcRect b="4439" l="987" r="1290" t="3080"/>
          <a:stretch/>
        </p:blipFill>
        <p:spPr>
          <a:xfrm>
            <a:off x="1663746" y="2915575"/>
            <a:ext cx="5816507" cy="14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5"/>
          <p:cNvSpPr txBox="1"/>
          <p:nvPr/>
        </p:nvSpPr>
        <p:spPr>
          <a:xfrm>
            <a:off x="470950" y="4354780"/>
            <a:ext cx="8037000" cy="738900"/>
          </a:xfrm>
          <a:prstGeom prst="rect">
            <a:avLst/>
          </a:prstGeom>
          <a:noFill/>
          <a:ln cap="flat" cmpd="sng" w="9525">
            <a:solidFill>
              <a:srgbClr val="4D77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6" title="Using_the_sextant_edit1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312" y="561975"/>
            <a:ext cx="8831376" cy="441007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6"/>
          <p:cNvSpPr txBox="1"/>
          <p:nvPr/>
        </p:nvSpPr>
        <p:spPr>
          <a:xfrm>
            <a:off x="4000500" y="38100"/>
            <a:ext cx="114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4"/>
              </a:rPr>
              <a:t>Voltar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6"/>
          <p:cNvSpPr txBox="1"/>
          <p:nvPr/>
        </p:nvSpPr>
        <p:spPr>
          <a:xfrm>
            <a:off x="152400" y="68850"/>
            <a:ext cx="2667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latin typeface="Calibri"/>
                <a:ea typeface="Calibri"/>
                <a:cs typeface="Calibri"/>
                <a:sym typeface="Calibri"/>
              </a:rPr>
              <a:t>https://pt.wikipedia.org/wiki/Sextante#/media/Ficheiro:Using_the_sextant_edit1.gif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7" title="pitagoras_demos2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413" y="801275"/>
            <a:ext cx="2835193" cy="3359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7" title="demonstracao-teorema-pitagoras-1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94686" y="801275"/>
            <a:ext cx="2874901" cy="2765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7" title="Teorema de Pitágoras - demonstração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9600" y="801275"/>
            <a:ext cx="2879988" cy="265102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7"/>
          <p:cNvSpPr txBox="1"/>
          <p:nvPr/>
        </p:nvSpPr>
        <p:spPr>
          <a:xfrm>
            <a:off x="3072000" y="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6"/>
              </a:rPr>
              <a:t>Voltar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25"/>
          <p:cNvGrpSpPr/>
          <p:nvPr/>
        </p:nvGrpSpPr>
        <p:grpSpPr>
          <a:xfrm>
            <a:off x="2830567" y="2914050"/>
            <a:ext cx="3867269" cy="1728900"/>
            <a:chOff x="2882400" y="2712200"/>
            <a:chExt cx="5334900" cy="1728900"/>
          </a:xfrm>
        </p:grpSpPr>
        <p:sp>
          <p:nvSpPr>
            <p:cNvPr id="95" name="Google Shape;95;p25"/>
            <p:cNvSpPr txBox="1"/>
            <p:nvPr/>
          </p:nvSpPr>
          <p:spPr>
            <a:xfrm>
              <a:off x="2882400" y="2712200"/>
              <a:ext cx="3379200" cy="17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0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Momento 01	</a:t>
              </a:r>
              <a:endParaRPr b="1" sz="61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96" name="Google Shape;96;p25"/>
            <p:cNvSpPr txBox="1"/>
            <p:nvPr/>
          </p:nvSpPr>
          <p:spPr>
            <a:xfrm>
              <a:off x="2882400" y="3135000"/>
              <a:ext cx="53349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900">
                  <a:solidFill>
                    <a:srgbClr val="2A9DD6"/>
                  </a:solidFill>
                  <a:latin typeface="Bitter"/>
                  <a:ea typeface="Bitter"/>
                  <a:cs typeface="Bitter"/>
                  <a:sym typeface="Bitter"/>
                </a:rPr>
                <a:t>Limites</a:t>
              </a:r>
              <a:endParaRPr b="1" sz="39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pic>
        <p:nvPicPr>
          <p:cNvPr id="97" name="Google Shape;97;p25" title="stopwatch-7503_256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6950" y="4407125"/>
            <a:ext cx="468825" cy="4688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5"/>
          <p:cNvSpPr txBox="1"/>
          <p:nvPr/>
        </p:nvSpPr>
        <p:spPr>
          <a:xfrm>
            <a:off x="8260250" y="4810825"/>
            <a:ext cx="6822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800">
                <a:solidFill>
                  <a:srgbClr val="EF9138"/>
                </a:solidFill>
                <a:latin typeface="Bitter"/>
                <a:ea typeface="Bitter"/>
                <a:cs typeface="Bitter"/>
                <a:sym typeface="Bitter"/>
              </a:rPr>
              <a:t>3 min</a:t>
            </a:r>
            <a:endParaRPr b="1" sz="800">
              <a:solidFill>
                <a:srgbClr val="EF9138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99" name="Google Shape;99;p25" title="gif momentos.gif"/>
          <p:cNvPicPr preferRelativeResize="0"/>
          <p:nvPr/>
        </p:nvPicPr>
        <p:blipFill rotWithShape="1">
          <a:blip r:embed="rId4">
            <a:alphaModFix/>
          </a:blip>
          <a:srcRect b="14197" l="0" r="0" t="15380"/>
          <a:stretch/>
        </p:blipFill>
        <p:spPr>
          <a:xfrm>
            <a:off x="2874225" y="643200"/>
            <a:ext cx="3395550" cy="239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/>
          <p:nvPr/>
        </p:nvSpPr>
        <p:spPr>
          <a:xfrm>
            <a:off x="5124975" y="927600"/>
            <a:ext cx="36639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Desde cedo, precisamos perceber os nossos limites, eles protegem a nós mesmos e aos outros.</a:t>
            </a:r>
            <a:endParaRPr b="1" sz="17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rgbClr val="434343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105" name="Google Shape;105;p26"/>
          <p:cNvGrpSpPr/>
          <p:nvPr/>
        </p:nvGrpSpPr>
        <p:grpSpPr>
          <a:xfrm>
            <a:off x="5168625" y="2571750"/>
            <a:ext cx="3663900" cy="967700"/>
            <a:chOff x="5168625" y="2571750"/>
            <a:chExt cx="3663900" cy="967700"/>
          </a:xfrm>
        </p:grpSpPr>
        <p:sp>
          <p:nvSpPr>
            <p:cNvPr id="106" name="Google Shape;106;p26"/>
            <p:cNvSpPr txBox="1"/>
            <p:nvPr/>
          </p:nvSpPr>
          <p:spPr>
            <a:xfrm>
              <a:off x="5168625" y="2796350"/>
              <a:ext cx="3663900" cy="743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pt-BR" sz="17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Por que os limites são tão importantes?</a:t>
              </a:r>
              <a:endParaRPr b="1" sz="17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17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 sz="17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rgbClr val="434343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107" name="Google Shape;107;p26"/>
            <p:cNvSpPr txBox="1"/>
            <p:nvPr/>
          </p:nvSpPr>
          <p:spPr>
            <a:xfrm>
              <a:off x="5168625" y="2571750"/>
              <a:ext cx="1980300" cy="30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>
                  <a:solidFill>
                    <a:srgbClr val="EF9138"/>
                  </a:solidFill>
                  <a:latin typeface="Bitter"/>
                  <a:ea typeface="Bitter"/>
                  <a:cs typeface="Bitter"/>
                  <a:sym typeface="Bitter"/>
                </a:rPr>
                <a:t>Vamos conversar:</a:t>
              </a:r>
              <a:endParaRPr b="1">
                <a:solidFill>
                  <a:srgbClr val="EF9138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grpSp>
        <p:nvGrpSpPr>
          <p:cNvPr id="108" name="Google Shape;108;p26"/>
          <p:cNvGrpSpPr/>
          <p:nvPr/>
        </p:nvGrpSpPr>
        <p:grpSpPr>
          <a:xfrm>
            <a:off x="572352" y="842850"/>
            <a:ext cx="4334869" cy="1728900"/>
            <a:chOff x="2874404" y="2712200"/>
            <a:chExt cx="4039200" cy="1728900"/>
          </a:xfrm>
        </p:grpSpPr>
        <p:sp>
          <p:nvSpPr>
            <p:cNvPr id="109" name="Google Shape;109;p26"/>
            <p:cNvSpPr txBox="1"/>
            <p:nvPr/>
          </p:nvSpPr>
          <p:spPr>
            <a:xfrm>
              <a:off x="2882400" y="2712200"/>
              <a:ext cx="3379200" cy="17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000">
                  <a:solidFill>
                    <a:srgbClr val="1C2B55"/>
                  </a:solidFill>
                  <a:latin typeface="Bitter"/>
                  <a:ea typeface="Bitter"/>
                  <a:cs typeface="Bitter"/>
                  <a:sym typeface="Bitter"/>
                </a:rPr>
                <a:t>Momento 01</a:t>
              </a:r>
              <a:endParaRPr b="1" sz="61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  <p:sp>
          <p:nvSpPr>
            <p:cNvPr id="110" name="Google Shape;110;p26"/>
            <p:cNvSpPr txBox="1"/>
            <p:nvPr/>
          </p:nvSpPr>
          <p:spPr>
            <a:xfrm>
              <a:off x="2874404" y="3011300"/>
              <a:ext cx="40392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3100">
                  <a:solidFill>
                    <a:srgbClr val="2A9DD6"/>
                  </a:solidFill>
                  <a:latin typeface="Bitter"/>
                  <a:ea typeface="Bitter"/>
                  <a:cs typeface="Bitter"/>
                  <a:sym typeface="Bitter"/>
                </a:rPr>
                <a:t>Limites</a:t>
              </a:r>
              <a:endParaRPr b="1" sz="31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endParaRPr>
            </a:p>
          </p:txBody>
        </p:sp>
      </p:grpSp>
      <p:pic>
        <p:nvPicPr>
          <p:cNvPr id="111" name="Google Shape;111;p26" title="estatico momento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16875" y="4265675"/>
            <a:ext cx="787301" cy="78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6" title="Design sem nome (21).gif"/>
          <p:cNvPicPr preferRelativeResize="0"/>
          <p:nvPr/>
        </p:nvPicPr>
        <p:blipFill rotWithShape="1">
          <a:blip r:embed="rId4">
            <a:alphaModFix/>
          </a:blip>
          <a:srcRect b="0" l="0" r="0" t="19251"/>
          <a:stretch/>
        </p:blipFill>
        <p:spPr>
          <a:xfrm>
            <a:off x="173900" y="2242900"/>
            <a:ext cx="3243151" cy="261874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6"/>
          <p:cNvSpPr txBox="1"/>
          <p:nvPr/>
        </p:nvSpPr>
        <p:spPr>
          <a:xfrm>
            <a:off x="5201025" y="3429000"/>
            <a:ext cx="3511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000">
                <a:solidFill>
                  <a:srgbClr val="2A9DD6"/>
                </a:solidFill>
                <a:latin typeface="Bitter"/>
                <a:ea typeface="Bitter"/>
                <a:cs typeface="Bitter"/>
                <a:sym typeface="Bitter"/>
              </a:rPr>
              <a:t>Um ou dois estudantes compartilham com a turma.</a:t>
            </a:r>
            <a:endParaRPr b="1" sz="10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7" title="Design sem nome (29).png"/>
          <p:cNvPicPr preferRelativeResize="0"/>
          <p:nvPr/>
        </p:nvPicPr>
        <p:blipFill rotWithShape="1">
          <a:blip r:embed="rId3">
            <a:alphaModFix/>
          </a:blip>
          <a:srcRect b="10018" l="0" r="0" t="8403"/>
          <a:stretch/>
        </p:blipFill>
        <p:spPr>
          <a:xfrm>
            <a:off x="543275" y="678550"/>
            <a:ext cx="4838700" cy="394734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7"/>
          <p:cNvSpPr txBox="1"/>
          <p:nvPr/>
        </p:nvSpPr>
        <p:spPr>
          <a:xfrm>
            <a:off x="1539800" y="1166850"/>
            <a:ext cx="34071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90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Saber dizer “não” também protege as relações.</a:t>
            </a:r>
            <a:endParaRPr b="1" sz="290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0" name="Google Shape;120;p27"/>
          <p:cNvSpPr txBox="1"/>
          <p:nvPr/>
        </p:nvSpPr>
        <p:spPr>
          <a:xfrm>
            <a:off x="5211975" y="3590275"/>
            <a:ext cx="35874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Vamos perceber mais os nossos limites…</a:t>
            </a:r>
            <a:endParaRPr b="1" sz="16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E bora pra aula!</a:t>
            </a:r>
            <a:endParaRPr b="1" sz="23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5381975" y="1450300"/>
            <a:ext cx="21963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500">
                <a:solidFill>
                  <a:srgbClr val="1C2B55"/>
                </a:solidFill>
                <a:latin typeface="Bitter"/>
                <a:ea typeface="Bitter"/>
                <a:cs typeface="Bitter"/>
                <a:sym typeface="Bitter"/>
              </a:rPr>
              <a:t>Observar os limites é uma forma de nos mantermos seguros.</a:t>
            </a:r>
            <a:endParaRPr b="1" sz="1500">
              <a:solidFill>
                <a:srgbClr val="1C2B5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pic>
        <p:nvPicPr>
          <p:cNvPr id="122" name="Google Shape;122;p27" title="Inserir um título (12)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9675" y="562775"/>
            <a:ext cx="2343349" cy="234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7" title="Inserir um título (15).gif"/>
          <p:cNvPicPr preferRelativeResize="0"/>
          <p:nvPr/>
        </p:nvPicPr>
        <p:blipFill rotWithShape="1">
          <a:blip r:embed="rId5">
            <a:alphaModFix/>
          </a:blip>
          <a:srcRect b="23110" l="0" r="0" t="53197"/>
          <a:stretch/>
        </p:blipFill>
        <p:spPr>
          <a:xfrm>
            <a:off x="5015625" y="4314514"/>
            <a:ext cx="3587401" cy="849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7" title="momentos branc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08150" y="3523400"/>
            <a:ext cx="678550" cy="6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750"/>
            <a:ext cx="1159875" cy="66032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8"/>
          <p:cNvSpPr txBox="1"/>
          <p:nvPr/>
        </p:nvSpPr>
        <p:spPr>
          <a:xfrm>
            <a:off x="1159875" y="43750"/>
            <a:ext cx="6249900" cy="10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00">
                <a:solidFill>
                  <a:srgbClr val="369738"/>
                </a:solidFill>
                <a:latin typeface="Calibri"/>
                <a:ea typeface="Calibri"/>
                <a:cs typeface="Calibri"/>
                <a:sym typeface="Calibri"/>
              </a:rPr>
              <a:t>Estudante, já imaginou ter um cursinho completo no seu celular?</a:t>
            </a:r>
            <a:endParaRPr b="1" sz="24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131" name="Google Shape;131;p28" title="DSC001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60975" y="1204941"/>
            <a:ext cx="1647600" cy="247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32" name="Google Shape;132;p28"/>
          <p:cNvSpPr txBox="1"/>
          <p:nvPr/>
        </p:nvSpPr>
        <p:spPr>
          <a:xfrm>
            <a:off x="521925" y="1503900"/>
            <a:ext cx="6437400" cy="3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</a:rPr>
              <a:t>👉</a:t>
            </a: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que tem no ENEM PARANÁ?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🎥 +2.000 videoaulas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🎧 Podcasts para estudar em qualquer lugar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📝 Simulados estilo Enem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📊 Seu desempenho em gráficos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👉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Tudo gratuito. No seu ritmo.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00" y="852100"/>
            <a:ext cx="5043201" cy="28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225" y="130100"/>
            <a:ext cx="6382476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75" y="130100"/>
            <a:ext cx="991950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175" y="3650900"/>
            <a:ext cx="8720237" cy="10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9"/>
          <p:cNvSpPr txBox="1"/>
          <p:nvPr/>
        </p:nvSpPr>
        <p:spPr>
          <a:xfrm>
            <a:off x="312838" y="4594400"/>
            <a:ext cx="8592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CLIQUE AQUI: </a:t>
            </a:r>
            <a:r>
              <a:rPr lang="pt-BR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ORIENTAÇÕES PARA A UTILIZAÇÃO DO RECURSO EDUCACIONAL DIGITAL ENEM PARANÁ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0875" y="919155"/>
            <a:ext cx="3498525" cy="257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30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148" name="Google Shape;148;p30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0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30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as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pode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0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2" name="Google Shape;152;p30"/>
          <p:cNvSpPr/>
          <p:nvPr/>
        </p:nvSpPr>
        <p:spPr>
          <a:xfrm>
            <a:off x="3320800" y="3869435"/>
            <a:ext cx="2482800" cy="10704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9</a:t>
            </a:r>
            <a:r>
              <a:rPr b="1"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º ano - Relações métricas no triângulo retângulo: Teorema de Pitágoras - I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553428" y="1121673"/>
            <a:ext cx="2590575" cy="235657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1"/>
          <p:cNvSpPr txBox="1"/>
          <p:nvPr/>
        </p:nvSpPr>
        <p:spPr>
          <a:xfrm>
            <a:off x="149350" y="753500"/>
            <a:ext cx="6723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❖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Analisar a soma dos ângulos de um triângulo.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❖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Resolver operações com o Teorema de Pitágoras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31"/>
          <p:cNvPicPr preferRelativeResize="0"/>
          <p:nvPr/>
        </p:nvPicPr>
        <p:blipFill rotWithShape="1">
          <a:blip r:embed="rId4">
            <a:alphaModFix/>
          </a:blip>
          <a:srcRect b="0" l="0" r="0" t="12892"/>
          <a:stretch/>
        </p:blipFill>
        <p:spPr>
          <a:xfrm>
            <a:off x="745660" y="2235235"/>
            <a:ext cx="2095500" cy="4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8849" y="2641799"/>
            <a:ext cx="2889449" cy="10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1"/>
          <p:cNvSpPr txBox="1"/>
          <p:nvPr/>
        </p:nvSpPr>
        <p:spPr>
          <a:xfrm>
            <a:off x="208950" y="4280145"/>
            <a:ext cx="8824500" cy="6465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D2 - Reconhecer aplicações das relações métricas do triângulo retângulo em um problema que envolva figuras planas ou espaciais.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1"/>
          <p:cNvSpPr txBox="1"/>
          <p:nvPr/>
        </p:nvSpPr>
        <p:spPr>
          <a:xfrm>
            <a:off x="1984950" y="50600"/>
            <a:ext cx="5174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Objetivos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13201" y="2474997"/>
            <a:ext cx="869107" cy="189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96929" y="3428990"/>
            <a:ext cx="943043" cy="83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1"/>
          <p:cNvSpPr txBox="1"/>
          <p:nvPr/>
        </p:nvSpPr>
        <p:spPr>
          <a:xfrm>
            <a:off x="4239963" y="3478254"/>
            <a:ext cx="4263300" cy="7389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Importante: Como você está se preparando para a Prova Paraná?  O conteúdo desta aula aborda os descritores que serão avaliados!!! Fique ligado!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em branco do RCO+aulas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com Logo do Estado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