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6" r:id="rId4"/>
    <p:sldMasterId id="214748365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y="5143500" cx="9144000"/>
  <p:notesSz cx="6858000" cy="9144000"/>
  <p:embeddedFontLst>
    <p:embeddedFont>
      <p:font typeface="Paytone One"/>
      <p:regular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63"/>
        <p:guide pos="1620" orient="horz"/>
        <p:guide pos="288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0" Type="http://schemas.openxmlformats.org/officeDocument/2006/relationships/font" Target="fonts/PaytoneOne-regular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4" name="Google Shape;3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cf1df74986_0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5" name="Google Shape;125;g3cf1df74986_0_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cf1df74986_0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6" name="Google Shape;136;g3cf1df74986_0_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d511d8ab21_0_8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7" name="Google Shape;147;g3d511d8ab21_0_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d511d8ab21_0_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3" name="Google Shape;163;g3d511d8ab21_0_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95f8f2d3c9_0_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3" name="Google Shape;173;g395f8f2d3c9_0_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d09028c11c_0_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6" name="Google Shape;186;g3d09028c11c_0_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8" name="Google Shape;198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1" name="Google Shape;211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962a82c209_0_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6" name="Google Shape;226;g3962a82c209_0_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cf1df74986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5" name="Google Shape;245;g3cf1df74986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9f13ca600a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" name="Google Shape;39;g39f13ca600a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cf1df74986_1_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cf1df74986_1_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g3cf1df74986_1_4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009e3790e9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g3009e3790e9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4" name="Google Shape;284;g3009e3790e9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d511d8ab21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2" name="Google Shape;292;g3d511d8ab21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04" name="Google Shape;304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dbffdfdda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" name="Google Shape;46;g3dbffdfdda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dbffdfddab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dbffdfddab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736a37439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g39736a3743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4" name="Google Shape;7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d09028c11c_0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g3d09028c11c_0_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cf1df74986_0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8" name="Google Shape;98;g3cf1df74986_0_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962a82c209_0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4" name="Google Shape;114;g3962a82c209_0_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ma com Logo do Estado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19" name="Google Shape;19;p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ma em Branco Para RCO+aulas" type="title">
  <p:cSld name="TITL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30" name="Google Shape;30;p1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" name="Google Shape;3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9.jpg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7133776" y="102350"/>
            <a:ext cx="1924173" cy="3514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2"/>
    <p:sldLayoutId id="2147483653" r:id="rId3"/>
    <p:sldLayoutId id="2147483654" r:id="rId4"/>
    <p:sldLayoutId id="2147483655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2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1.png"/><Relationship Id="rId4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Relationship Id="rId4" Type="http://schemas.openxmlformats.org/officeDocument/2006/relationships/image" Target="../media/image27.png"/><Relationship Id="rId5" Type="http://schemas.openxmlformats.org/officeDocument/2006/relationships/image" Target="../media/image35.png"/><Relationship Id="rId6" Type="http://schemas.openxmlformats.org/officeDocument/2006/relationships/image" Target="../media/image2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5" Type="http://schemas.openxmlformats.org/officeDocument/2006/relationships/image" Target="../media/image28.png"/><Relationship Id="rId6" Type="http://schemas.openxmlformats.org/officeDocument/2006/relationships/image" Target="../media/image4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3.png"/><Relationship Id="rId4" Type="http://schemas.openxmlformats.org/officeDocument/2006/relationships/image" Target="../media/image36.png"/><Relationship Id="rId5" Type="http://schemas.openxmlformats.org/officeDocument/2006/relationships/image" Target="../media/image5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3.png"/><Relationship Id="rId4" Type="http://schemas.openxmlformats.org/officeDocument/2006/relationships/image" Target="../media/image43.png"/><Relationship Id="rId5" Type="http://schemas.openxmlformats.org/officeDocument/2006/relationships/image" Target="../media/image2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3.png"/><Relationship Id="rId4" Type="http://schemas.openxmlformats.org/officeDocument/2006/relationships/image" Target="../media/image37.png"/><Relationship Id="rId10" Type="http://schemas.openxmlformats.org/officeDocument/2006/relationships/image" Target="../media/image44.png"/><Relationship Id="rId9" Type="http://schemas.openxmlformats.org/officeDocument/2006/relationships/image" Target="../media/image40.png"/><Relationship Id="rId5" Type="http://schemas.openxmlformats.org/officeDocument/2006/relationships/image" Target="../media/image30.png"/><Relationship Id="rId6" Type="http://schemas.openxmlformats.org/officeDocument/2006/relationships/image" Target="../media/image32.png"/><Relationship Id="rId7" Type="http://schemas.openxmlformats.org/officeDocument/2006/relationships/image" Target="../media/image41.png"/><Relationship Id="rId8" Type="http://schemas.openxmlformats.org/officeDocument/2006/relationships/image" Target="../media/image3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3.png"/><Relationship Id="rId4" Type="http://schemas.openxmlformats.org/officeDocument/2006/relationships/image" Target="../media/image46.png"/><Relationship Id="rId9" Type="http://schemas.openxmlformats.org/officeDocument/2006/relationships/image" Target="../media/image52.png"/><Relationship Id="rId5" Type="http://schemas.openxmlformats.org/officeDocument/2006/relationships/image" Target="../media/image42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8" Type="http://schemas.openxmlformats.org/officeDocument/2006/relationships/image" Target="../media/image5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8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3.png"/><Relationship Id="rId4" Type="http://schemas.openxmlformats.org/officeDocument/2006/relationships/image" Target="../media/image5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7.png"/><Relationship Id="rId4" Type="http://schemas.openxmlformats.org/officeDocument/2006/relationships/image" Target="../media/image49.png"/><Relationship Id="rId5" Type="http://schemas.openxmlformats.org/officeDocument/2006/relationships/hyperlink" Target="https://drive.google.com/file/d/1wmoNv_XZoyrcuORpbOU1tOPPNpUOykb_/view?usp=sharing" TargetMode="External"/><Relationship Id="rId6" Type="http://schemas.openxmlformats.org/officeDocument/2006/relationships/hyperlink" Target="https://pt.khanacademy.org/login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adenilsongiovanini.com.br/blog/aparelho-para-medir-terreno-topografia/" TargetMode="External"/><Relationship Id="rId4" Type="http://schemas.openxmlformats.org/officeDocument/2006/relationships/hyperlink" Target="https://www.matefaciles.com/geomecoms1" TargetMode="External"/><Relationship Id="rId10" Type="http://schemas.openxmlformats.org/officeDocument/2006/relationships/hyperlink" Target="https://forms.gle/ZuC8G4UPYMEdztJy5" TargetMode="External"/><Relationship Id="rId9" Type="http://schemas.openxmlformats.org/officeDocument/2006/relationships/image" Target="../media/image50.jpg"/><Relationship Id="rId5" Type="http://schemas.openxmlformats.org/officeDocument/2006/relationships/hyperlink" Target="https://saci.org.br/exercicios-sobre-razoes-trigonometricas-matematica/#google_vignette" TargetMode="External"/><Relationship Id="rId6" Type="http://schemas.openxmlformats.org/officeDocument/2006/relationships/hyperlink" Target="http://www.canva.com/pt_br/educa%C3%A7%C3%A3o/" TargetMode="External"/><Relationship Id="rId7" Type="http://schemas.openxmlformats.org/officeDocument/2006/relationships/hyperlink" Target="https://gemini.google.com/" TargetMode="External"/><Relationship Id="rId8" Type="http://schemas.openxmlformats.org/officeDocument/2006/relationships/hyperlink" Target="https://www.geogebra.org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Relationship Id="rId4" Type="http://schemas.openxmlformats.org/officeDocument/2006/relationships/image" Target="../media/image6.png"/><Relationship Id="rId5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Relationship Id="rId4" Type="http://schemas.openxmlformats.org/officeDocument/2006/relationships/image" Target="../media/image7.png"/><Relationship Id="rId9" Type="http://schemas.openxmlformats.org/officeDocument/2006/relationships/image" Target="../media/image2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4.png"/><Relationship Id="rId8" Type="http://schemas.openxmlformats.org/officeDocument/2006/relationships/hyperlink" Target="https://docs.google.com/presentation/d/1Ra2bqlyiMXDnCXJ0up3elXsWsN-SFwreuhNTgO1cEbI/edit?slide=id.g3c9d0ede5e5_0_586#slide=id.g3c9d0ede5e5_0_586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ocs.google.com/presentation/d/12WbTs-BFyg8IWGnN5EEdHlgqT565Uxm0APnZq_whQp0/edit?usp=sharing" TargetMode="External"/><Relationship Id="rId4" Type="http://schemas.openxmlformats.org/officeDocument/2006/relationships/hyperlink" Target="https://docs.google.com/presentation/d/12WbTs-BFyg8IWGnN5EEdHlgqT565Uxm0APnZq_whQp0/edit?usp=sharing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14.png"/><Relationship Id="rId5" Type="http://schemas.openxmlformats.org/officeDocument/2006/relationships/image" Target="../media/image16.png"/><Relationship Id="rId6" Type="http://schemas.openxmlformats.org/officeDocument/2006/relationships/image" Target="../media/image5.png"/><Relationship Id="rId7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png"/><Relationship Id="rId4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 txBox="1"/>
          <p:nvPr/>
        </p:nvSpPr>
        <p:spPr>
          <a:xfrm>
            <a:off x="543670" y="872207"/>
            <a:ext cx="78321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pt-BR" sz="4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MATEMÁTICA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2ª Série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Trigonometria: introdução – II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Aula 3</a:t>
            </a:r>
            <a:r>
              <a:rPr b="1"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2325" y="672952"/>
            <a:ext cx="5158801" cy="4280383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0"/>
          <p:cNvSpPr txBox="1"/>
          <p:nvPr/>
        </p:nvSpPr>
        <p:spPr>
          <a:xfrm>
            <a:off x="14950" y="14950"/>
            <a:ext cx="38187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Cosseno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" name="Google Shape;129;p20"/>
          <p:cNvPicPr preferRelativeResize="0"/>
          <p:nvPr/>
        </p:nvPicPr>
        <p:blipFill rotWithShape="1">
          <a:blip r:embed="rId4">
            <a:alphaModFix/>
          </a:blip>
          <a:srcRect b="12088" l="12113" r="11702" t="0"/>
          <a:stretch/>
        </p:blipFill>
        <p:spPr>
          <a:xfrm>
            <a:off x="490245" y="2040327"/>
            <a:ext cx="4886600" cy="1062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0" name="Google Shape;130;p20"/>
          <p:cNvCxnSpPr/>
          <p:nvPr/>
        </p:nvCxnSpPr>
        <p:spPr>
          <a:xfrm>
            <a:off x="1569975" y="2758650"/>
            <a:ext cx="2541900" cy="1876500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1" name="Google Shape;131;p20"/>
          <p:cNvCxnSpPr/>
          <p:nvPr/>
        </p:nvCxnSpPr>
        <p:spPr>
          <a:xfrm>
            <a:off x="5412625" y="2332525"/>
            <a:ext cx="844800" cy="2340000"/>
          </a:xfrm>
          <a:prstGeom prst="straightConnector1">
            <a:avLst/>
          </a:prstGeom>
          <a:noFill/>
          <a:ln cap="flat" cmpd="sng" w="76200">
            <a:solidFill>
              <a:srgbClr val="9900FF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132" name="Google Shape;132;p20"/>
          <p:cNvCxnSpPr/>
          <p:nvPr/>
        </p:nvCxnSpPr>
        <p:spPr>
          <a:xfrm flipH="1" rot="10800000">
            <a:off x="4844450" y="2743650"/>
            <a:ext cx="1226100" cy="112200"/>
          </a:xfrm>
          <a:prstGeom prst="straightConnector1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33" name="Google Shape;133;p20"/>
          <p:cNvSpPr txBox="1"/>
          <p:nvPr/>
        </p:nvSpPr>
        <p:spPr>
          <a:xfrm>
            <a:off x="231675" y="691450"/>
            <a:ext cx="7414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cosseno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de um ângulo é a razão entre o cateto adjacente a este ângulo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e a hipotenusa do triângulo retângulo.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2313" y="691150"/>
            <a:ext cx="5158801" cy="4260073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1"/>
          <p:cNvSpPr txBox="1"/>
          <p:nvPr/>
        </p:nvSpPr>
        <p:spPr>
          <a:xfrm>
            <a:off x="14950" y="14950"/>
            <a:ext cx="38187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Tangente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" name="Google Shape;140;p21"/>
          <p:cNvPicPr preferRelativeResize="0"/>
          <p:nvPr/>
        </p:nvPicPr>
        <p:blipFill rotWithShape="1">
          <a:blip r:embed="rId4">
            <a:alphaModFix/>
          </a:blip>
          <a:srcRect b="13763" l="13717" r="13433" t="0"/>
          <a:stretch/>
        </p:blipFill>
        <p:spPr>
          <a:xfrm>
            <a:off x="476296" y="2025491"/>
            <a:ext cx="4880553" cy="1062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1" name="Google Shape;141;p21"/>
          <p:cNvCxnSpPr/>
          <p:nvPr/>
        </p:nvCxnSpPr>
        <p:spPr>
          <a:xfrm>
            <a:off x="3751725" y="3154175"/>
            <a:ext cx="2460900" cy="1570800"/>
          </a:xfrm>
          <a:prstGeom prst="straightConnector1">
            <a:avLst/>
          </a:prstGeom>
          <a:noFill/>
          <a:ln cap="flat" cmpd="sng" w="76200">
            <a:solidFill>
              <a:srgbClr val="9900FF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142" name="Google Shape;142;p21"/>
          <p:cNvCxnSpPr/>
          <p:nvPr/>
        </p:nvCxnSpPr>
        <p:spPr>
          <a:xfrm>
            <a:off x="1285875" y="2768425"/>
            <a:ext cx="2826000" cy="1866600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3" name="Google Shape;143;p21"/>
          <p:cNvCxnSpPr/>
          <p:nvPr/>
        </p:nvCxnSpPr>
        <p:spPr>
          <a:xfrm>
            <a:off x="5076225" y="2280175"/>
            <a:ext cx="3521100" cy="523200"/>
          </a:xfrm>
          <a:prstGeom prst="straightConnector1">
            <a:avLst/>
          </a:prstGeom>
          <a:noFill/>
          <a:ln cap="flat" cmpd="sng" w="76200">
            <a:solidFill>
              <a:srgbClr val="FF9900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44" name="Google Shape;144;p21"/>
          <p:cNvSpPr txBox="1"/>
          <p:nvPr/>
        </p:nvSpPr>
        <p:spPr>
          <a:xfrm>
            <a:off x="231675" y="691450"/>
            <a:ext cx="74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 tangente de um ângulo é a razão entre o cateto oposto e o cateto adjacente a este ângulo.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/>
          <p:nvPr/>
        </p:nvSpPr>
        <p:spPr>
          <a:xfrm>
            <a:off x="14950" y="14950"/>
            <a:ext cx="38187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Razões Trigonométricas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22"/>
          <p:cNvPicPr preferRelativeResize="0"/>
          <p:nvPr/>
        </p:nvPicPr>
        <p:blipFill rotWithShape="1">
          <a:blip r:embed="rId3">
            <a:alphaModFix/>
          </a:blip>
          <a:srcRect b="13763" l="13717" r="13433" t="0"/>
          <a:stretch/>
        </p:blipFill>
        <p:spPr>
          <a:xfrm>
            <a:off x="2131723" y="3855676"/>
            <a:ext cx="4880553" cy="1062825"/>
          </a:xfrm>
          <a:prstGeom prst="rect">
            <a:avLst/>
          </a:prstGeom>
          <a:noFill/>
          <a:ln cap="flat" cmpd="sng" w="2857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1" name="Google Shape;15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400" y="1984316"/>
            <a:ext cx="2734685" cy="106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2"/>
          <p:cNvPicPr preferRelativeResize="0"/>
          <p:nvPr/>
        </p:nvPicPr>
        <p:blipFill rotWithShape="1">
          <a:blip r:embed="rId5">
            <a:alphaModFix/>
          </a:blip>
          <a:srcRect b="11723" l="15736" r="15127" t="0"/>
          <a:stretch/>
        </p:blipFill>
        <p:spPr>
          <a:xfrm>
            <a:off x="3600900" y="1293084"/>
            <a:ext cx="4580926" cy="106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2"/>
          <p:cNvPicPr preferRelativeResize="0"/>
          <p:nvPr/>
        </p:nvPicPr>
        <p:blipFill rotWithShape="1">
          <a:blip r:embed="rId6">
            <a:alphaModFix/>
          </a:blip>
          <a:srcRect b="12088" l="12113" r="11702" t="0"/>
          <a:stretch/>
        </p:blipFill>
        <p:spPr>
          <a:xfrm>
            <a:off x="3685939" y="2575148"/>
            <a:ext cx="4886600" cy="1062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4" name="Google Shape;154;p22"/>
          <p:cNvCxnSpPr/>
          <p:nvPr/>
        </p:nvCxnSpPr>
        <p:spPr>
          <a:xfrm>
            <a:off x="3581625" y="2479196"/>
            <a:ext cx="1154100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5" name="Google Shape;155;p22"/>
          <p:cNvCxnSpPr/>
          <p:nvPr/>
        </p:nvCxnSpPr>
        <p:spPr>
          <a:xfrm flipH="1" rot="10800000">
            <a:off x="5181825" y="2473796"/>
            <a:ext cx="3356700" cy="54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6" name="Google Shape;156;p22"/>
          <p:cNvCxnSpPr/>
          <p:nvPr/>
        </p:nvCxnSpPr>
        <p:spPr>
          <a:xfrm>
            <a:off x="5516575" y="1900996"/>
            <a:ext cx="2528700" cy="3459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157" name="Google Shape;157;p22"/>
          <p:cNvCxnSpPr/>
          <p:nvPr/>
        </p:nvCxnSpPr>
        <p:spPr>
          <a:xfrm>
            <a:off x="5668975" y="3232909"/>
            <a:ext cx="2528700" cy="3459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58" name="Google Shape;158;p22"/>
          <p:cNvSpPr txBox="1"/>
          <p:nvPr/>
        </p:nvSpPr>
        <p:spPr>
          <a:xfrm>
            <a:off x="231675" y="691450"/>
            <a:ext cx="74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 tangente também é a razão entre o seno e o cosseno de um ângulo.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2"/>
          <p:cNvSpPr/>
          <p:nvPr/>
        </p:nvSpPr>
        <p:spPr>
          <a:xfrm>
            <a:off x="2977825" y="2275982"/>
            <a:ext cx="524700" cy="345900"/>
          </a:xfrm>
          <a:prstGeom prst="chevron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2"/>
          <p:cNvSpPr/>
          <p:nvPr/>
        </p:nvSpPr>
        <p:spPr>
          <a:xfrm rot="10800000">
            <a:off x="7228967" y="3669621"/>
            <a:ext cx="962400" cy="1012800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3901" y="659000"/>
            <a:ext cx="5324425" cy="4251724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3"/>
          <p:cNvSpPr txBox="1"/>
          <p:nvPr/>
        </p:nvSpPr>
        <p:spPr>
          <a:xfrm>
            <a:off x="14950" y="14950"/>
            <a:ext cx="38187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Razões Trigonométricas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3"/>
          <p:cNvSpPr txBox="1"/>
          <p:nvPr/>
        </p:nvSpPr>
        <p:spPr>
          <a:xfrm>
            <a:off x="80400" y="442025"/>
            <a:ext cx="74142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Em triângulos </a:t>
            </a: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semelhantes (mesmos ângulos)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, a razão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entre dois lados é sempre </a:t>
            </a: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constante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. Ou seja, a divisão entre dois lados é sempre igual.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Sendo assim, no </a:t>
            </a: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triângulo retângulo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, ao termos o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ângulo e a medida de um dos lados, é possível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calcular as demais medidas.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8" name="Google Shape;168;p23" title="lagrida_latex_editor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393" y="2843233"/>
            <a:ext cx="3095625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3" title="lagrida_latex_editor (2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668" y="3519210"/>
            <a:ext cx="306705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3" title="lagrida_latex_editor (3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381" y="4195177"/>
            <a:ext cx="2952737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4"/>
          <p:cNvSpPr txBox="1"/>
          <p:nvPr/>
        </p:nvSpPr>
        <p:spPr>
          <a:xfrm>
            <a:off x="14950" y="14950"/>
            <a:ext cx="38187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Ângulos Notáveis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" name="Google Shape;17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4625" y="152400"/>
            <a:ext cx="2307890" cy="48387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7" name="Google Shape;177;p24"/>
          <p:cNvCxnSpPr/>
          <p:nvPr/>
        </p:nvCxnSpPr>
        <p:spPr>
          <a:xfrm flipH="1">
            <a:off x="2215900" y="1411800"/>
            <a:ext cx="4179300" cy="4860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178" name="Google Shape;178;p24"/>
          <p:cNvCxnSpPr/>
          <p:nvPr/>
        </p:nvCxnSpPr>
        <p:spPr>
          <a:xfrm flipH="1" rot="10800000">
            <a:off x="5450198" y="162148"/>
            <a:ext cx="2181600" cy="21855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9" name="Google Shape;179;p24"/>
          <p:cNvSpPr txBox="1"/>
          <p:nvPr/>
        </p:nvSpPr>
        <p:spPr>
          <a:xfrm>
            <a:off x="133724" y="666003"/>
            <a:ext cx="5232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Há três âng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ulos cujas razões trigonométricas são possíveis de calcular: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4"/>
          <p:cNvSpPr txBox="1"/>
          <p:nvPr/>
        </p:nvSpPr>
        <p:spPr>
          <a:xfrm>
            <a:off x="133724" y="1758576"/>
            <a:ext cx="5232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</a:t>
            </a:r>
            <a:r>
              <a:rPr b="1"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diagonal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um quadrado de lados 1, as razões do ângulo de 45°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/>
          </a:p>
        </p:txBody>
      </p:sp>
      <p:sp>
        <p:nvSpPr>
          <p:cNvPr id="181" name="Google Shape;181;p24"/>
          <p:cNvSpPr txBox="1"/>
          <p:nvPr/>
        </p:nvSpPr>
        <p:spPr>
          <a:xfrm>
            <a:off x="133724" y="2496297"/>
            <a:ext cx="5232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</a:t>
            </a:r>
            <a:r>
              <a:rPr b="1" lang="pt-BR" sz="24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altura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um triângulo equilátero de lados 1, os ângulos de 30° e 60°.</a:t>
            </a:r>
            <a:endParaRPr/>
          </a:p>
        </p:txBody>
      </p:sp>
      <p:sp>
        <p:nvSpPr>
          <p:cNvPr id="182" name="Google Shape;182;p24"/>
          <p:cNvSpPr txBox="1"/>
          <p:nvPr/>
        </p:nvSpPr>
        <p:spPr>
          <a:xfrm>
            <a:off x="133724" y="3219076"/>
            <a:ext cx="5232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Estes ângulos são chamados de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ângulos notáveis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 as razões trigonométricas estão organizadas na tabela a seguir.</a:t>
            </a:r>
            <a:endParaRPr/>
          </a:p>
        </p:txBody>
      </p:sp>
      <p:cxnSp>
        <p:nvCxnSpPr>
          <p:cNvPr id="183" name="Google Shape;183;p24"/>
          <p:cNvCxnSpPr/>
          <p:nvPr/>
        </p:nvCxnSpPr>
        <p:spPr>
          <a:xfrm flipH="1">
            <a:off x="6536325" y="2639400"/>
            <a:ext cx="2100" cy="1884900"/>
          </a:xfrm>
          <a:prstGeom prst="straightConnector1">
            <a:avLst/>
          </a:prstGeom>
          <a:noFill/>
          <a:ln cap="flat" cmpd="sng" w="2857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"/>
          <p:cNvSpPr txBox="1"/>
          <p:nvPr/>
        </p:nvSpPr>
        <p:spPr>
          <a:xfrm>
            <a:off x="14950" y="14950"/>
            <a:ext cx="38187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Ângulos Notáveis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" name="Google Shape;189;p25"/>
          <p:cNvPicPr preferRelativeResize="0"/>
          <p:nvPr/>
        </p:nvPicPr>
        <p:blipFill rotWithShape="1">
          <a:blip r:embed="rId3">
            <a:alphaModFix/>
          </a:blip>
          <a:srcRect b="7809" l="0" r="0" t="0"/>
          <a:stretch/>
        </p:blipFill>
        <p:spPr>
          <a:xfrm>
            <a:off x="2234212" y="621750"/>
            <a:ext cx="6606175" cy="4163276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5"/>
          <p:cNvSpPr txBox="1"/>
          <p:nvPr/>
        </p:nvSpPr>
        <p:spPr>
          <a:xfrm>
            <a:off x="96450" y="618825"/>
            <a:ext cx="2033400" cy="16623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Estudante, copie a tabela em seu caderno.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1" name="Google Shape;191;p25"/>
          <p:cNvGrpSpPr/>
          <p:nvPr/>
        </p:nvGrpSpPr>
        <p:grpSpPr>
          <a:xfrm>
            <a:off x="1314207" y="2589375"/>
            <a:ext cx="647860" cy="845985"/>
            <a:chOff x="320749" y="121626"/>
            <a:chExt cx="645600" cy="842950"/>
          </a:xfrm>
        </p:grpSpPr>
        <p:pic>
          <p:nvPicPr>
            <p:cNvPr id="192" name="Google Shape;192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20749" y="121626"/>
              <a:ext cx="645600" cy="8429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3" name="Google Shape;193;p25"/>
            <p:cNvSpPr txBox="1"/>
            <p:nvPr/>
          </p:nvSpPr>
          <p:spPr>
            <a:xfrm>
              <a:off x="394400" y="420406"/>
              <a:ext cx="498300" cy="2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9"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2409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25"/>
            <p:cNvSpPr txBox="1"/>
            <p:nvPr/>
          </p:nvSpPr>
          <p:spPr>
            <a:xfrm>
              <a:off x="407900" y="642574"/>
              <a:ext cx="471300" cy="20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5">
                  <a:latin typeface="Calibri"/>
                  <a:ea typeface="Calibri"/>
                  <a:cs typeface="Calibri"/>
                  <a:sym typeface="Calibri"/>
                </a:rPr>
                <a:t>min</a:t>
              </a:r>
              <a:endParaRPr sz="1405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5" name="Google Shape;195;p25"/>
          <p:cNvPicPr preferRelativeResize="0"/>
          <p:nvPr/>
        </p:nvPicPr>
        <p:blipFill rotWithShape="1">
          <a:blip r:embed="rId5">
            <a:alphaModFix/>
          </a:blip>
          <a:srcRect b="16799" l="0" r="0" t="17169"/>
          <a:stretch/>
        </p:blipFill>
        <p:spPr>
          <a:xfrm>
            <a:off x="96450" y="2810925"/>
            <a:ext cx="945624" cy="624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6"/>
          <p:cNvSpPr txBox="1"/>
          <p:nvPr/>
        </p:nvSpPr>
        <p:spPr>
          <a:xfrm>
            <a:off x="114900" y="3494550"/>
            <a:ext cx="34227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Determine os valores de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y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w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z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em cada caso: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6"/>
          <p:cNvSpPr txBox="1"/>
          <p:nvPr/>
        </p:nvSpPr>
        <p:spPr>
          <a:xfrm>
            <a:off x="14951" y="14952"/>
            <a:ext cx="40173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Praticando 1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6"/>
          <p:cNvSpPr txBox="1"/>
          <p:nvPr/>
        </p:nvSpPr>
        <p:spPr>
          <a:xfrm>
            <a:off x="114900" y="665225"/>
            <a:ext cx="3422700" cy="2770500"/>
          </a:xfrm>
          <a:prstGeom prst="rect">
            <a:avLst/>
          </a:prstGeom>
          <a:noFill/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Estudante, converse com um colega e realize os cálculos em seu caderno. Ao final do tempo, o(a) professor(a) irá escolher uma dupla para responder.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3" name="Google Shape;20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7681" y="606700"/>
            <a:ext cx="5511219" cy="4006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4" name="Google Shape;204;p26"/>
          <p:cNvGrpSpPr/>
          <p:nvPr/>
        </p:nvGrpSpPr>
        <p:grpSpPr>
          <a:xfrm>
            <a:off x="2105069" y="4325561"/>
            <a:ext cx="647860" cy="736281"/>
            <a:chOff x="396475" y="1078088"/>
            <a:chExt cx="645600" cy="733787"/>
          </a:xfrm>
        </p:grpSpPr>
        <p:pic>
          <p:nvPicPr>
            <p:cNvPr id="205" name="Google Shape;205;p2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6475" y="1078088"/>
              <a:ext cx="645600" cy="733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6" name="Google Shape;206;p26"/>
            <p:cNvSpPr txBox="1"/>
            <p:nvPr/>
          </p:nvSpPr>
          <p:spPr>
            <a:xfrm>
              <a:off x="470125" y="1262666"/>
              <a:ext cx="498300" cy="2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8"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2408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26"/>
            <p:cNvSpPr txBox="1"/>
            <p:nvPr/>
          </p:nvSpPr>
          <p:spPr>
            <a:xfrm>
              <a:off x="470125" y="1486240"/>
              <a:ext cx="498300" cy="19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5">
                  <a:latin typeface="Calibri"/>
                  <a:ea typeface="Calibri"/>
                  <a:cs typeface="Calibri"/>
                  <a:sym typeface="Calibri"/>
                </a:rPr>
                <a:t>min</a:t>
              </a:r>
              <a:endParaRPr sz="1405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8" name="Google Shape;208;p26"/>
          <p:cNvPicPr preferRelativeResize="0"/>
          <p:nvPr/>
        </p:nvPicPr>
        <p:blipFill rotWithShape="1">
          <a:blip r:embed="rId5">
            <a:alphaModFix/>
          </a:blip>
          <a:srcRect b="8699" l="16570" r="16777" t="8773"/>
          <a:stretch/>
        </p:blipFill>
        <p:spPr>
          <a:xfrm>
            <a:off x="486999" y="4325546"/>
            <a:ext cx="594602" cy="736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7"/>
          <p:cNvSpPr txBox="1"/>
          <p:nvPr/>
        </p:nvSpPr>
        <p:spPr>
          <a:xfrm>
            <a:off x="14952" y="14952"/>
            <a:ext cx="38736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00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Resolvendo 1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4" name="Google Shape;214;p27"/>
          <p:cNvPicPr preferRelativeResize="0"/>
          <p:nvPr/>
        </p:nvPicPr>
        <p:blipFill rotWithShape="1">
          <a:blip r:embed="rId3">
            <a:alphaModFix/>
          </a:blip>
          <a:srcRect b="53558" l="0" r="49865" t="1318"/>
          <a:stretch/>
        </p:blipFill>
        <p:spPr>
          <a:xfrm>
            <a:off x="73875" y="602438"/>
            <a:ext cx="2763125" cy="180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7"/>
          <p:cNvPicPr preferRelativeResize="0"/>
          <p:nvPr/>
        </p:nvPicPr>
        <p:blipFill rotWithShape="1">
          <a:blip r:embed="rId3">
            <a:alphaModFix/>
          </a:blip>
          <a:srcRect b="56561" l="51747" r="0" t="0"/>
          <a:stretch/>
        </p:blipFill>
        <p:spPr>
          <a:xfrm>
            <a:off x="5608100" y="598275"/>
            <a:ext cx="2659400" cy="17403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6" name="Google Shape;216;p27"/>
          <p:cNvCxnSpPr/>
          <p:nvPr/>
        </p:nvCxnSpPr>
        <p:spPr>
          <a:xfrm>
            <a:off x="4583900" y="736400"/>
            <a:ext cx="600" cy="4232100"/>
          </a:xfrm>
          <a:prstGeom prst="straightConnector1">
            <a:avLst/>
          </a:prstGeom>
          <a:noFill/>
          <a:ln cap="flat" cmpd="sng" w="19050">
            <a:solidFill>
              <a:srgbClr val="38761D"/>
            </a:solidFill>
            <a:prstDash val="dash"/>
            <a:round/>
            <a:headEnd len="med" w="med" type="none"/>
            <a:tailEnd len="med" w="med" type="none"/>
          </a:ln>
        </p:spPr>
      </p:cxnSp>
      <p:pic>
        <p:nvPicPr>
          <p:cNvPr id="217" name="Google Shape;217;p27"/>
          <p:cNvPicPr preferRelativeResize="0"/>
          <p:nvPr/>
        </p:nvPicPr>
        <p:blipFill rotWithShape="1">
          <a:blip r:embed="rId4">
            <a:alphaModFix/>
          </a:blip>
          <a:srcRect b="0" l="29255" r="28395" t="0"/>
          <a:stretch/>
        </p:blipFill>
        <p:spPr>
          <a:xfrm>
            <a:off x="2526536" y="899964"/>
            <a:ext cx="1862075" cy="75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7"/>
          <p:cNvPicPr preferRelativeResize="0"/>
          <p:nvPr/>
        </p:nvPicPr>
        <p:blipFill rotWithShape="1">
          <a:blip r:embed="rId5">
            <a:alphaModFix/>
          </a:blip>
          <a:srcRect b="0" l="35429" r="35632" t="0"/>
          <a:stretch/>
        </p:blipFill>
        <p:spPr>
          <a:xfrm>
            <a:off x="2814627" y="1659316"/>
            <a:ext cx="1253725" cy="82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7"/>
          <p:cNvPicPr preferRelativeResize="0"/>
          <p:nvPr/>
        </p:nvPicPr>
        <p:blipFill rotWithShape="1">
          <a:blip r:embed="rId6">
            <a:alphaModFix/>
          </a:blip>
          <a:srcRect b="0" l="34320" r="33784" t="0"/>
          <a:stretch/>
        </p:blipFill>
        <p:spPr>
          <a:xfrm>
            <a:off x="2758376" y="2485766"/>
            <a:ext cx="1398376" cy="82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7"/>
          <p:cNvPicPr preferRelativeResize="0"/>
          <p:nvPr/>
        </p:nvPicPr>
        <p:blipFill rotWithShape="1">
          <a:blip r:embed="rId7">
            <a:alphaModFix/>
          </a:blip>
          <a:srcRect b="0" l="33753" r="33931" t="0"/>
          <a:stretch/>
        </p:blipFill>
        <p:spPr>
          <a:xfrm>
            <a:off x="2653901" y="3312216"/>
            <a:ext cx="1575199" cy="929825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21" name="Google Shape;221;p27"/>
          <p:cNvPicPr preferRelativeResize="0"/>
          <p:nvPr/>
        </p:nvPicPr>
        <p:blipFill rotWithShape="1">
          <a:blip r:embed="rId8">
            <a:alphaModFix/>
          </a:blip>
          <a:srcRect b="0" l="32328" r="31628" t="0"/>
          <a:stretch/>
        </p:blipFill>
        <p:spPr>
          <a:xfrm>
            <a:off x="5256026" y="2242250"/>
            <a:ext cx="1534999" cy="73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7"/>
          <p:cNvPicPr preferRelativeResize="0"/>
          <p:nvPr/>
        </p:nvPicPr>
        <p:blipFill rotWithShape="1">
          <a:blip r:embed="rId9">
            <a:alphaModFix/>
          </a:blip>
          <a:srcRect b="0" l="32328" r="31628" t="0"/>
          <a:stretch/>
        </p:blipFill>
        <p:spPr>
          <a:xfrm>
            <a:off x="5256026" y="2977575"/>
            <a:ext cx="1534999" cy="73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7"/>
          <p:cNvPicPr preferRelativeResize="0"/>
          <p:nvPr/>
        </p:nvPicPr>
        <p:blipFill rotWithShape="1">
          <a:blip r:embed="rId10">
            <a:alphaModFix/>
          </a:blip>
          <a:srcRect b="0" l="32328" r="31628" t="0"/>
          <a:stretch/>
        </p:blipFill>
        <p:spPr>
          <a:xfrm>
            <a:off x="5256026" y="3712900"/>
            <a:ext cx="1534999" cy="437350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/>
          <p:nvPr/>
        </p:nvSpPr>
        <p:spPr>
          <a:xfrm>
            <a:off x="14952" y="14952"/>
            <a:ext cx="38736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Resolvendo 1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9" name="Google Shape;229;p28"/>
          <p:cNvPicPr preferRelativeResize="0"/>
          <p:nvPr/>
        </p:nvPicPr>
        <p:blipFill rotWithShape="1">
          <a:blip r:embed="rId3">
            <a:alphaModFix/>
          </a:blip>
          <a:srcRect b="4335" l="2918" r="46947" t="52226"/>
          <a:stretch/>
        </p:blipFill>
        <p:spPr>
          <a:xfrm>
            <a:off x="1560650" y="570616"/>
            <a:ext cx="2763125" cy="174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8"/>
          <p:cNvPicPr preferRelativeResize="0"/>
          <p:nvPr/>
        </p:nvPicPr>
        <p:blipFill rotWithShape="1">
          <a:blip r:embed="rId3">
            <a:alphaModFix/>
          </a:blip>
          <a:srcRect b="8455" l="62710" r="980" t="52830"/>
          <a:stretch/>
        </p:blipFill>
        <p:spPr>
          <a:xfrm>
            <a:off x="4757750" y="736400"/>
            <a:ext cx="2001150" cy="1551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1" name="Google Shape;231;p28"/>
          <p:cNvCxnSpPr/>
          <p:nvPr/>
        </p:nvCxnSpPr>
        <p:spPr>
          <a:xfrm>
            <a:off x="4583900" y="736400"/>
            <a:ext cx="600" cy="4232100"/>
          </a:xfrm>
          <a:prstGeom prst="straightConnector1">
            <a:avLst/>
          </a:prstGeom>
          <a:noFill/>
          <a:ln cap="flat" cmpd="sng" w="19050">
            <a:solidFill>
              <a:srgbClr val="38761D"/>
            </a:solidFill>
            <a:prstDash val="dash"/>
            <a:round/>
            <a:headEnd len="med" w="med" type="none"/>
            <a:tailEnd len="med" w="med" type="none"/>
          </a:ln>
        </p:spPr>
      </p:cxnSp>
      <p:pic>
        <p:nvPicPr>
          <p:cNvPr id="232" name="Google Shape;232;p28"/>
          <p:cNvPicPr preferRelativeResize="0"/>
          <p:nvPr/>
        </p:nvPicPr>
        <p:blipFill rotWithShape="1">
          <a:blip r:embed="rId4">
            <a:alphaModFix/>
          </a:blip>
          <a:srcRect b="0" l="29262" r="29407" t="0"/>
          <a:stretch/>
        </p:blipFill>
        <p:spPr>
          <a:xfrm>
            <a:off x="411293" y="1512500"/>
            <a:ext cx="1947964" cy="755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8"/>
          <p:cNvPicPr preferRelativeResize="0"/>
          <p:nvPr/>
        </p:nvPicPr>
        <p:blipFill rotWithShape="1">
          <a:blip r:embed="rId5">
            <a:alphaModFix/>
          </a:blip>
          <a:srcRect b="0" l="25843" r="26006" t="0"/>
          <a:stretch/>
        </p:blipFill>
        <p:spPr>
          <a:xfrm>
            <a:off x="281275" y="2268196"/>
            <a:ext cx="2207998" cy="875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8"/>
          <p:cNvPicPr preferRelativeResize="0"/>
          <p:nvPr/>
        </p:nvPicPr>
        <p:blipFill rotWithShape="1">
          <a:blip r:embed="rId6">
            <a:alphaModFix/>
          </a:blip>
          <a:srcRect b="0" l="29262" r="29407" t="0"/>
          <a:stretch/>
        </p:blipFill>
        <p:spPr>
          <a:xfrm>
            <a:off x="408510" y="3143206"/>
            <a:ext cx="1953550" cy="533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8"/>
          <p:cNvPicPr preferRelativeResize="0"/>
          <p:nvPr/>
        </p:nvPicPr>
        <p:blipFill rotWithShape="1">
          <a:blip r:embed="rId7">
            <a:alphaModFix/>
          </a:blip>
          <a:srcRect b="0" l="24609" r="24776" t="0"/>
          <a:stretch/>
        </p:blipFill>
        <p:spPr>
          <a:xfrm>
            <a:off x="281275" y="3602591"/>
            <a:ext cx="2207998" cy="832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8"/>
          <p:cNvPicPr preferRelativeResize="0"/>
          <p:nvPr/>
        </p:nvPicPr>
        <p:blipFill rotWithShape="1">
          <a:blip r:embed="rId8">
            <a:alphaModFix/>
          </a:blip>
          <a:srcRect b="0" l="29262" r="29407" t="0"/>
          <a:stretch/>
        </p:blipFill>
        <p:spPr>
          <a:xfrm>
            <a:off x="410296" y="4435011"/>
            <a:ext cx="1949955" cy="533489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37" name="Google Shape;237;p28"/>
          <p:cNvPicPr preferRelativeResize="0"/>
          <p:nvPr/>
        </p:nvPicPr>
        <p:blipFill rotWithShape="1">
          <a:blip r:embed="rId9">
            <a:alphaModFix/>
          </a:blip>
          <a:srcRect b="82571" l="28891" r="28047" t="0"/>
          <a:stretch/>
        </p:blipFill>
        <p:spPr>
          <a:xfrm>
            <a:off x="6932150" y="736400"/>
            <a:ext cx="1904701" cy="74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8"/>
          <p:cNvPicPr preferRelativeResize="0"/>
          <p:nvPr/>
        </p:nvPicPr>
        <p:blipFill rotWithShape="1">
          <a:blip r:embed="rId9">
            <a:alphaModFix/>
          </a:blip>
          <a:srcRect b="63080" l="28891" r="28047" t="17430"/>
          <a:stretch/>
        </p:blipFill>
        <p:spPr>
          <a:xfrm>
            <a:off x="6932150" y="1483825"/>
            <a:ext cx="1904701" cy="83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8"/>
          <p:cNvPicPr preferRelativeResize="0"/>
          <p:nvPr/>
        </p:nvPicPr>
        <p:blipFill rotWithShape="1">
          <a:blip r:embed="rId9">
            <a:alphaModFix/>
          </a:blip>
          <a:srcRect b="52022" l="28891" r="28047" t="36921"/>
          <a:stretch/>
        </p:blipFill>
        <p:spPr>
          <a:xfrm>
            <a:off x="6932150" y="2319625"/>
            <a:ext cx="1904701" cy="474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8"/>
          <p:cNvPicPr preferRelativeResize="0"/>
          <p:nvPr/>
        </p:nvPicPr>
        <p:blipFill rotWithShape="1">
          <a:blip r:embed="rId9">
            <a:alphaModFix/>
          </a:blip>
          <a:srcRect b="32532" l="28891" r="28047" t="47977"/>
          <a:stretch/>
        </p:blipFill>
        <p:spPr>
          <a:xfrm>
            <a:off x="6932150" y="2793800"/>
            <a:ext cx="1904701" cy="83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8"/>
          <p:cNvPicPr preferRelativeResize="0"/>
          <p:nvPr/>
        </p:nvPicPr>
        <p:blipFill rotWithShape="1">
          <a:blip r:embed="rId9">
            <a:alphaModFix/>
          </a:blip>
          <a:srcRect b="13041" l="28891" r="28047" t="67468"/>
          <a:stretch/>
        </p:blipFill>
        <p:spPr>
          <a:xfrm>
            <a:off x="6932150" y="3629600"/>
            <a:ext cx="1904701" cy="83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8"/>
          <p:cNvPicPr preferRelativeResize="0"/>
          <p:nvPr/>
        </p:nvPicPr>
        <p:blipFill rotWithShape="1">
          <a:blip r:embed="rId9">
            <a:alphaModFix/>
          </a:blip>
          <a:srcRect b="0" l="28891" r="28047" t="86959"/>
          <a:stretch/>
        </p:blipFill>
        <p:spPr>
          <a:xfrm>
            <a:off x="6932150" y="4465400"/>
            <a:ext cx="1904701" cy="559250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9"/>
          <p:cNvSpPr txBox="1"/>
          <p:nvPr/>
        </p:nvSpPr>
        <p:spPr>
          <a:xfrm>
            <a:off x="14950" y="14950"/>
            <a:ext cx="38187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Ângulos 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obtusos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8" name="Google Shape;248;p29"/>
          <p:cNvCxnSpPr>
            <a:endCxn id="249" idx="2"/>
          </p:cNvCxnSpPr>
          <p:nvPr/>
        </p:nvCxnSpPr>
        <p:spPr>
          <a:xfrm flipH="1">
            <a:off x="4565050" y="1197725"/>
            <a:ext cx="600" cy="3527100"/>
          </a:xfrm>
          <a:prstGeom prst="straightConnector1">
            <a:avLst/>
          </a:prstGeom>
          <a:noFill/>
          <a:ln cap="flat" cmpd="sng" w="28575">
            <a:solidFill>
              <a:srgbClr val="5597D3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50" name="Google Shape;250;p29"/>
          <p:cNvSpPr txBox="1"/>
          <p:nvPr/>
        </p:nvSpPr>
        <p:spPr>
          <a:xfrm>
            <a:off x="14950" y="843435"/>
            <a:ext cx="4557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Seno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9"/>
          <p:cNvSpPr txBox="1"/>
          <p:nvPr/>
        </p:nvSpPr>
        <p:spPr>
          <a:xfrm>
            <a:off x="4571950" y="843423"/>
            <a:ext cx="4557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Cosseno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9"/>
          <p:cNvSpPr txBox="1"/>
          <p:nvPr/>
        </p:nvSpPr>
        <p:spPr>
          <a:xfrm>
            <a:off x="93550" y="1319485"/>
            <a:ext cx="4399800" cy="38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Usaremos ângulos maiores que 90° para resolver problemas.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Assim, o seno de um ângulo </a:t>
            </a:r>
            <a:r>
              <a:rPr b="1"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obtuso (entre 90° e 180°)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deve ser igual ao seno do seu suplemento (somam 180°). Assim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com a soma x + y = 180°,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 x = sen y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Por exemplo, 60° e 120° são suplementares, logo: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 60° = sen 120°.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9"/>
          <p:cNvSpPr txBox="1"/>
          <p:nvPr/>
        </p:nvSpPr>
        <p:spPr>
          <a:xfrm>
            <a:off x="4692400" y="1325195"/>
            <a:ext cx="4332900" cy="3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Diferentemente do seno, quando dois ângulos x e y são suplementares, o </a:t>
            </a: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cos x = – cos y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cosseno de todos os ângulos entre 90° e 180° será sempre negativo. Exemplo: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 120° = – cos 60°;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cos 135° = cos 45°.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cos 60° = 0,5; cos 120° = – 0,5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4" name="Google Shape;254;p29" title="angulo obtuso.gif"/>
          <p:cNvPicPr preferRelativeResize="0"/>
          <p:nvPr/>
        </p:nvPicPr>
        <p:blipFill rotWithShape="1">
          <a:blip r:embed="rId3">
            <a:alphaModFix/>
          </a:blip>
          <a:srcRect b="9290" l="5780" r="14393" t="53566"/>
          <a:stretch/>
        </p:blipFill>
        <p:spPr>
          <a:xfrm>
            <a:off x="3896604" y="14951"/>
            <a:ext cx="2668175" cy="1008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2" title="RCO - MAIS AULAS LOGO-0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650" y="808100"/>
            <a:ext cx="7951451" cy="3527312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2"/>
          <p:cNvSpPr/>
          <p:nvPr/>
        </p:nvSpPr>
        <p:spPr>
          <a:xfrm flipH="1">
            <a:off x="1050300" y="4393700"/>
            <a:ext cx="8093700" cy="749700"/>
          </a:xfrm>
          <a:prstGeom prst="rtTriangle">
            <a:avLst/>
          </a:prstGeom>
          <a:solidFill>
            <a:srgbClr val="2744C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12"/>
          <p:cNvSpPr/>
          <p:nvPr/>
        </p:nvSpPr>
        <p:spPr>
          <a:xfrm flipH="1" rot="10800000">
            <a:off x="0" y="125"/>
            <a:ext cx="8093700" cy="749700"/>
          </a:xfrm>
          <a:prstGeom prst="rtTriangle">
            <a:avLst/>
          </a:prstGeom>
          <a:solidFill>
            <a:srgbClr val="2FA8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0"/>
          <p:cNvSpPr txBox="1"/>
          <p:nvPr/>
        </p:nvSpPr>
        <p:spPr>
          <a:xfrm>
            <a:off x="451950" y="1492207"/>
            <a:ext cx="8240100" cy="3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Complete as lacunas com as medidas dos ângulos que tornam as igualdades verdadeiras.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a)	sen 110° = sen ______		g)	cos 150° = ________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b)	sen 150° = sen ______		h)	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 120° = ________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c)	sen 80°   = sen ______		i)	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 100° = ________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d)	sen 135° = sen ______		j)	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 135° = ________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e)	sen 75°   = sen ______		k)	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 165° = ________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f)	sen 23°   = sen ______		l)	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 92°   = ________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30"/>
          <p:cNvSpPr txBox="1"/>
          <p:nvPr/>
        </p:nvSpPr>
        <p:spPr>
          <a:xfrm>
            <a:off x="2921616" y="3102168"/>
            <a:ext cx="794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100°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30"/>
          <p:cNvSpPr txBox="1"/>
          <p:nvPr/>
        </p:nvSpPr>
        <p:spPr>
          <a:xfrm>
            <a:off x="2993292" y="2372343"/>
            <a:ext cx="618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70°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30"/>
          <p:cNvSpPr txBox="1"/>
          <p:nvPr/>
        </p:nvSpPr>
        <p:spPr>
          <a:xfrm>
            <a:off x="3001329" y="2735821"/>
            <a:ext cx="618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30°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30"/>
          <p:cNvSpPr txBox="1"/>
          <p:nvPr/>
        </p:nvSpPr>
        <p:spPr>
          <a:xfrm>
            <a:off x="3025431" y="3470857"/>
            <a:ext cx="618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45°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30"/>
          <p:cNvSpPr txBox="1"/>
          <p:nvPr/>
        </p:nvSpPr>
        <p:spPr>
          <a:xfrm>
            <a:off x="2945072" y="3829840"/>
            <a:ext cx="794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105°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30"/>
          <p:cNvSpPr txBox="1"/>
          <p:nvPr/>
        </p:nvSpPr>
        <p:spPr>
          <a:xfrm>
            <a:off x="2953109" y="4206318"/>
            <a:ext cx="794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157°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30"/>
          <p:cNvSpPr txBox="1"/>
          <p:nvPr/>
        </p:nvSpPr>
        <p:spPr>
          <a:xfrm>
            <a:off x="6408412" y="3102157"/>
            <a:ext cx="1544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– cos 8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30"/>
          <p:cNvSpPr txBox="1"/>
          <p:nvPr/>
        </p:nvSpPr>
        <p:spPr>
          <a:xfrm>
            <a:off x="6424035" y="2374482"/>
            <a:ext cx="1544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– cos 3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30"/>
          <p:cNvSpPr txBox="1"/>
          <p:nvPr/>
        </p:nvSpPr>
        <p:spPr>
          <a:xfrm>
            <a:off x="6424034" y="2735357"/>
            <a:ext cx="1544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– cos 6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30"/>
          <p:cNvSpPr txBox="1"/>
          <p:nvPr/>
        </p:nvSpPr>
        <p:spPr>
          <a:xfrm>
            <a:off x="6408412" y="3470842"/>
            <a:ext cx="1544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– cos 4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30"/>
          <p:cNvSpPr txBox="1"/>
          <p:nvPr/>
        </p:nvSpPr>
        <p:spPr>
          <a:xfrm>
            <a:off x="6408415" y="3829829"/>
            <a:ext cx="1544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– cos 1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0"/>
          <p:cNvSpPr txBox="1"/>
          <p:nvPr/>
        </p:nvSpPr>
        <p:spPr>
          <a:xfrm>
            <a:off x="6432527" y="4206307"/>
            <a:ext cx="1338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– cos 88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30"/>
          <p:cNvSpPr txBox="1"/>
          <p:nvPr/>
        </p:nvSpPr>
        <p:spPr>
          <a:xfrm>
            <a:off x="360750" y="602750"/>
            <a:ext cx="8422500" cy="9324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Preencha as lacunas abaixo em seu caderno. Após o tempo,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o(a) professor(a) escolherá alguns estudantes para responder.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4" name="Google Shape;274;p30"/>
          <p:cNvGrpSpPr/>
          <p:nvPr/>
        </p:nvGrpSpPr>
        <p:grpSpPr>
          <a:xfrm>
            <a:off x="8044194" y="700811"/>
            <a:ext cx="647860" cy="736281"/>
            <a:chOff x="396475" y="1078088"/>
            <a:chExt cx="645600" cy="733787"/>
          </a:xfrm>
        </p:grpSpPr>
        <p:pic>
          <p:nvPicPr>
            <p:cNvPr id="275" name="Google Shape;275;p3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96475" y="1078088"/>
              <a:ext cx="645600" cy="733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6" name="Google Shape;276;p30"/>
            <p:cNvSpPr txBox="1"/>
            <p:nvPr/>
          </p:nvSpPr>
          <p:spPr>
            <a:xfrm>
              <a:off x="470125" y="1262666"/>
              <a:ext cx="498300" cy="2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8"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2408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30"/>
            <p:cNvSpPr txBox="1"/>
            <p:nvPr/>
          </p:nvSpPr>
          <p:spPr>
            <a:xfrm>
              <a:off x="470125" y="1486240"/>
              <a:ext cx="498300" cy="19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5">
                  <a:latin typeface="Calibri"/>
                  <a:ea typeface="Calibri"/>
                  <a:cs typeface="Calibri"/>
                  <a:sym typeface="Calibri"/>
                </a:rPr>
                <a:t>min</a:t>
              </a:r>
              <a:endParaRPr sz="1405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78" name="Google Shape;278;p30"/>
          <p:cNvPicPr preferRelativeResize="0"/>
          <p:nvPr/>
        </p:nvPicPr>
        <p:blipFill rotWithShape="1">
          <a:blip r:embed="rId4">
            <a:alphaModFix/>
          </a:blip>
          <a:srcRect b="14265" l="24658" r="8950" t="22448"/>
          <a:stretch/>
        </p:blipFill>
        <p:spPr>
          <a:xfrm>
            <a:off x="5253900" y="94764"/>
            <a:ext cx="574176" cy="54735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30"/>
          <p:cNvSpPr txBox="1"/>
          <p:nvPr/>
        </p:nvSpPr>
        <p:spPr>
          <a:xfrm>
            <a:off x="14952" y="14952"/>
            <a:ext cx="42786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Praticando 2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30"/>
          <p:cNvSpPr txBox="1"/>
          <p:nvPr/>
        </p:nvSpPr>
        <p:spPr>
          <a:xfrm>
            <a:off x="14952" y="14952"/>
            <a:ext cx="42786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</a:t>
            </a: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2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1"/>
          <p:cNvSpPr txBox="1"/>
          <p:nvPr/>
        </p:nvSpPr>
        <p:spPr>
          <a:xfrm>
            <a:off x="14952" y="14952"/>
            <a:ext cx="35283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Pratique mais!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31"/>
          <p:cNvSpPr txBox="1"/>
          <p:nvPr/>
        </p:nvSpPr>
        <p:spPr>
          <a:xfrm>
            <a:off x="109125" y="720225"/>
            <a:ext cx="2790600" cy="9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1. Determine o valor de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em cada caso.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31"/>
          <p:cNvSpPr txBox="1"/>
          <p:nvPr/>
        </p:nvSpPr>
        <p:spPr>
          <a:xfrm>
            <a:off x="109125" y="1879100"/>
            <a:ext cx="27906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a) x = 5√3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b)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x = 13√3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c)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x = 9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d)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x = 20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9" name="Google Shape;28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99725" y="619140"/>
            <a:ext cx="5871150" cy="42680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2"/>
          <p:cNvSpPr txBox="1"/>
          <p:nvPr/>
        </p:nvSpPr>
        <p:spPr>
          <a:xfrm>
            <a:off x="0" y="0"/>
            <a:ext cx="4753200" cy="523200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Desenvolva suas habilidades!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5" name="Google Shape;295;p32" title="Cópia de MatematicaPR_horiz_principal_KHA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5976" y="128973"/>
            <a:ext cx="2021550" cy="596199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2"/>
          <p:cNvSpPr/>
          <p:nvPr/>
        </p:nvSpPr>
        <p:spPr>
          <a:xfrm>
            <a:off x="1009275" y="1151275"/>
            <a:ext cx="4979100" cy="2781000"/>
          </a:xfrm>
          <a:prstGeom prst="rect">
            <a:avLst/>
          </a:prstGeom>
          <a:noFill/>
          <a:ln cap="flat" cmpd="sng" w="28575">
            <a:solidFill>
              <a:srgbClr val="64A4D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2"/>
          <p:cNvSpPr/>
          <p:nvPr/>
        </p:nvSpPr>
        <p:spPr>
          <a:xfrm>
            <a:off x="1177773" y="1312070"/>
            <a:ext cx="4642200" cy="2459700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latin typeface="Calibri"/>
                <a:ea typeface="Calibri"/>
                <a:cs typeface="Calibri"/>
                <a:sym typeface="Calibri"/>
              </a:rPr>
              <a:t>Avance ainda mais.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latin typeface="Calibri"/>
                <a:ea typeface="Calibri"/>
                <a:cs typeface="Calibri"/>
                <a:sym typeface="Calibri"/>
              </a:rPr>
              <a:t>Explore as atividades recomendadas pelo seu professor na Khan Academy!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2"/>
          <p:cNvSpPr/>
          <p:nvPr/>
        </p:nvSpPr>
        <p:spPr>
          <a:xfrm>
            <a:off x="6358775" y="2624075"/>
            <a:ext cx="2217600" cy="1417800"/>
          </a:xfrm>
          <a:prstGeom prst="wedgeEllipseCallout">
            <a:avLst>
              <a:gd fmla="val 24049" name="adj1"/>
              <a:gd fmla="val 60166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7950" lIns="97950" spcFirstLastPara="1" rIns="97950" wrap="square" tIns="979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9" name="Google Shape;299;p32" title="winky (1)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1508" y="3895660"/>
            <a:ext cx="1307640" cy="130764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32"/>
          <p:cNvSpPr txBox="1"/>
          <p:nvPr/>
        </p:nvSpPr>
        <p:spPr>
          <a:xfrm>
            <a:off x="6386525" y="2810875"/>
            <a:ext cx="2162100" cy="1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7950" lIns="97950" spcFirstLastPara="1" rIns="97950" wrap="square" tIns="979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caso precise relembrar o passo a passo acesse o tutorial clicando </a:t>
            </a:r>
            <a:r>
              <a:rPr lang="pt-BR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AQUI</a:t>
            </a:r>
            <a:endParaRPr sz="1500"/>
          </a:p>
        </p:txBody>
      </p:sp>
      <p:sp>
        <p:nvSpPr>
          <p:cNvPr id="301" name="Google Shape;301;p32"/>
          <p:cNvSpPr txBox="1"/>
          <p:nvPr/>
        </p:nvSpPr>
        <p:spPr>
          <a:xfrm>
            <a:off x="1005575" y="4041875"/>
            <a:ext cx="49866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https://pt.khanacademy.org/login</a:t>
            </a:r>
            <a:r>
              <a:rPr lang="pt-BR"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3"/>
          <p:cNvSpPr txBox="1"/>
          <p:nvPr/>
        </p:nvSpPr>
        <p:spPr>
          <a:xfrm>
            <a:off x="1406525" y="157079"/>
            <a:ext cx="6057900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33"/>
          <p:cNvSpPr txBox="1"/>
          <p:nvPr/>
        </p:nvSpPr>
        <p:spPr>
          <a:xfrm>
            <a:off x="355600" y="606775"/>
            <a:ext cx="85260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FUGITA, Felipe. </a:t>
            </a:r>
            <a:r>
              <a:rPr b="1"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toda parte matemática</a:t>
            </a: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2º ano: ensino médio: volume II / Felipe Fugita, José Roberto Bonjorno, José Ruy Giovanni Júnior. - 1. ed. -São Paulo: FTD, 2024.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https://adenilsongiovanini.com.br/blog/aparelho-para-medir-terreno-topografia/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https://www.matefaciles.com/geomecoms1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https://saci.org.br/exercicios-sobre-razoes-trigonometricas-matematica/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Imagens: </a:t>
            </a: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www.canva.com/pt_br/educação/</a:t>
            </a: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https://gemini.google.com/</a:t>
            </a: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https://www.geogebra.org/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8" name="Google Shape;308;p33"/>
          <p:cNvPicPr preferRelativeResize="0"/>
          <p:nvPr/>
        </p:nvPicPr>
        <p:blipFill rotWithShape="1">
          <a:blip r:embed="rId9">
            <a:alphaModFix/>
          </a:blip>
          <a:srcRect b="4439" l="987" r="1290" t="3080"/>
          <a:stretch/>
        </p:blipFill>
        <p:spPr>
          <a:xfrm>
            <a:off x="1355400" y="2792378"/>
            <a:ext cx="6433201" cy="1561316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33"/>
          <p:cNvSpPr txBox="1"/>
          <p:nvPr/>
        </p:nvSpPr>
        <p:spPr>
          <a:xfrm>
            <a:off x="470950" y="4354780"/>
            <a:ext cx="8037000" cy="738900"/>
          </a:xfrm>
          <a:prstGeom prst="rect">
            <a:avLst/>
          </a:prstGeom>
          <a:noFill/>
          <a:ln cap="flat" cmpd="sng" w="9525">
            <a:solidFill>
              <a:srgbClr val="4D77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caso tenha alguma sugestão ou elogio para esta aula, acesse: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800" u="sng" cap="none" strike="noStrik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https://forms.gle/ZuC8G4UPYMEdztJy5</a:t>
            </a: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3750"/>
            <a:ext cx="1159875" cy="660326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3"/>
          <p:cNvSpPr txBox="1"/>
          <p:nvPr/>
        </p:nvSpPr>
        <p:spPr>
          <a:xfrm>
            <a:off x="1159875" y="43750"/>
            <a:ext cx="6249900" cy="10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800">
                <a:solidFill>
                  <a:srgbClr val="369738"/>
                </a:solidFill>
                <a:latin typeface="Calibri"/>
                <a:ea typeface="Calibri"/>
                <a:cs typeface="Calibri"/>
                <a:sym typeface="Calibri"/>
              </a:rPr>
              <a:t>Estudante, já imaginou ter um cursinho completo no seu celular?</a:t>
            </a:r>
            <a:endParaRPr b="1" sz="2400">
              <a:solidFill>
                <a:srgbClr val="3697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rgbClr val="3697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pic>
        <p:nvPicPr>
          <p:cNvPr id="50" name="Google Shape;50;p13" title="DSC00110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60975" y="1204941"/>
            <a:ext cx="1647600" cy="2472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51" name="Google Shape;51;p13"/>
          <p:cNvSpPr txBox="1"/>
          <p:nvPr/>
        </p:nvSpPr>
        <p:spPr>
          <a:xfrm>
            <a:off x="521925" y="1503900"/>
            <a:ext cx="6437400" cy="33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0000"/>
                </a:solidFill>
              </a:rPr>
              <a:t>👉</a:t>
            </a: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que tem no ENEM PARANÁ?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🎥 +2.000 videoaulas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🎧 Podcasts para estudar em qualquer lugar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📝 Simulados estilo Enem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📊 Seu desempenho em gráficos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👉 </a:t>
            </a:r>
            <a:r>
              <a:rPr b="1"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Tudo gratuito. No seu ritmo.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5700" y="852100"/>
            <a:ext cx="5043201" cy="283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7225" y="130100"/>
            <a:ext cx="6382476" cy="56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275" y="130100"/>
            <a:ext cx="991950" cy="56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9175" y="3650900"/>
            <a:ext cx="8720237" cy="10052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312838" y="4594400"/>
            <a:ext cx="8592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CLIQUE AQUI: </a:t>
            </a:r>
            <a:r>
              <a:rPr lang="pt-BR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ORIENTAÇÕES PARA A UTILIZAÇÃO DO RECURSO EDUCACIONAL DIGITAL ENEM PARANÁ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470875" y="919155"/>
            <a:ext cx="3498525" cy="2578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15"/>
          <p:cNvGrpSpPr/>
          <p:nvPr/>
        </p:nvGrpSpPr>
        <p:grpSpPr>
          <a:xfrm>
            <a:off x="-52325" y="-7475"/>
            <a:ext cx="9203700" cy="5151000"/>
            <a:chOff x="-52325" y="-7475"/>
            <a:chExt cx="9203700" cy="5151000"/>
          </a:xfrm>
        </p:grpSpPr>
        <p:sp>
          <p:nvSpPr>
            <p:cNvPr id="67" name="Google Shape;67;p15"/>
            <p:cNvSpPr/>
            <p:nvPr/>
          </p:nvSpPr>
          <p:spPr>
            <a:xfrm>
              <a:off x="-52325" y="-7475"/>
              <a:ext cx="9203700" cy="5151000"/>
            </a:xfrm>
            <a:prstGeom prst="rect">
              <a:avLst/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5"/>
            <p:cNvSpPr/>
            <p:nvPr/>
          </p:nvSpPr>
          <p:spPr>
            <a:xfrm>
              <a:off x="0" y="82225"/>
              <a:ext cx="9098400" cy="49791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" name="Google Shape;69;p15"/>
          <p:cNvSpPr txBox="1"/>
          <p:nvPr/>
        </p:nvSpPr>
        <p:spPr>
          <a:xfrm>
            <a:off x="234075" y="1355175"/>
            <a:ext cx="8836500" cy="33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Verifiquem se a aula está adequada ao nível de aprendizagem de sua turma e, caso necessário, procedam as devidas adaptações de modo a garantir o progresso de cada estudante.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Percebendo defasagem em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conceitos básicos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é importante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retomá-los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Elencamos um material que pode auxiliar no momento do planejamento para subsidiar o trabalho com os estudantes de maneira mais individualizada e assertiva.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800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183975" y="614775"/>
            <a:ext cx="8936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Professores(as), antes de iniciarem a aula, leiam este slide com atenção. Ele apresenta orientações que buscam colaborar com a sua ação docente.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71" name="Google Shape;71;p15"/>
          <p:cNvSpPr/>
          <p:nvPr/>
        </p:nvSpPr>
        <p:spPr>
          <a:xfrm>
            <a:off x="3320800" y="3869435"/>
            <a:ext cx="2482800" cy="1070400"/>
          </a:xfrm>
          <a:prstGeom prst="bevel">
            <a:avLst>
              <a:gd fmla="val 12500" name="adj"/>
            </a:avLst>
          </a:prstGeom>
          <a:solidFill>
            <a:srgbClr val="FFD966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9</a:t>
            </a:r>
            <a:r>
              <a:rPr b="1" lang="pt-BR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º ano – Triângulos semelhantes: teorema fundamental - II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553428" y="1121673"/>
            <a:ext cx="2590575" cy="2356576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 txBox="1"/>
          <p:nvPr/>
        </p:nvSpPr>
        <p:spPr>
          <a:xfrm>
            <a:off x="149350" y="753500"/>
            <a:ext cx="67236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❖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Realizar operações com razões trigonométricas.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❖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Realizar operações com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os ângulos notáveis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Google Shape;78;p16"/>
          <p:cNvPicPr preferRelativeResize="0"/>
          <p:nvPr/>
        </p:nvPicPr>
        <p:blipFill rotWithShape="1">
          <a:blip r:embed="rId4">
            <a:alphaModFix/>
          </a:blip>
          <a:srcRect b="0" l="0" r="0" t="12892"/>
          <a:stretch/>
        </p:blipFill>
        <p:spPr>
          <a:xfrm>
            <a:off x="745660" y="2235235"/>
            <a:ext cx="2095500" cy="40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68849" y="2641799"/>
            <a:ext cx="2889449" cy="106032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208950" y="4280145"/>
            <a:ext cx="8824500" cy="6465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D2 - Reconhecer aplicações das relações métricas do triângulo retângulo em um problema que envolva figuras planas ou espaciais.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1984950" y="50600"/>
            <a:ext cx="5174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Objetivos da aula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313201" y="2474997"/>
            <a:ext cx="869107" cy="189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96929" y="3428990"/>
            <a:ext cx="943043" cy="837422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/>
        </p:nvSpPr>
        <p:spPr>
          <a:xfrm>
            <a:off x="4239963" y="3478254"/>
            <a:ext cx="4263300" cy="738900"/>
          </a:xfrm>
          <a:prstGeom prst="rect">
            <a:avLst/>
          </a:prstGeom>
          <a:noFill/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Importante: Como você está se preparando para a Prova Paraná?  O conteúdo desta aula aborda os descritores que serão avaliados!!! Fique ligado!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/>
        </p:nvSpPr>
        <p:spPr>
          <a:xfrm>
            <a:off x="127175" y="540825"/>
            <a:ext cx="4335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Observe a cena ao lado. O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que está sendo feito? Que equipamento é este?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7"/>
          <p:cNvSpPr txBox="1"/>
          <p:nvPr/>
        </p:nvSpPr>
        <p:spPr>
          <a:xfrm>
            <a:off x="17614" y="17615"/>
            <a:ext cx="47382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início de conversa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2200" y="636696"/>
            <a:ext cx="4603425" cy="260860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7"/>
          <p:cNvSpPr txBox="1"/>
          <p:nvPr/>
        </p:nvSpPr>
        <p:spPr>
          <a:xfrm>
            <a:off x="127175" y="3725150"/>
            <a:ext cx="8938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Mas, se o equipamento só mede ângulos, como é possível calcular uma medida de distância?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129726" y="3277725"/>
            <a:ext cx="8938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mapa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topográfico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com as medidas e inclinações, de um terreno.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127175" y="1812562"/>
            <a:ext cx="43350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Este é um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Teodolito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equipa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mento utilizado para medir ângulos. Com ele, é possível fazer, por exemplo, o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m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7"/>
          <p:cNvSpPr txBox="1"/>
          <p:nvPr/>
        </p:nvSpPr>
        <p:spPr>
          <a:xfrm>
            <a:off x="128554" y="4455452"/>
            <a:ext cx="8938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Usando a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trigonometria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8"/>
          <p:cNvPicPr preferRelativeResize="0"/>
          <p:nvPr/>
        </p:nvPicPr>
        <p:blipFill rotWithShape="1">
          <a:blip r:embed="rId3">
            <a:alphaModFix/>
          </a:blip>
          <a:srcRect b="5674" l="10959" r="32725" t="23923"/>
          <a:stretch/>
        </p:blipFill>
        <p:spPr>
          <a:xfrm>
            <a:off x="3682258" y="766689"/>
            <a:ext cx="5142170" cy="4199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8"/>
          <p:cNvPicPr preferRelativeResize="0"/>
          <p:nvPr/>
        </p:nvPicPr>
        <p:blipFill rotWithShape="1">
          <a:blip r:embed="rId4">
            <a:alphaModFix/>
          </a:blip>
          <a:srcRect b="0" l="8759" r="29117" t="22738"/>
          <a:stretch/>
        </p:blipFill>
        <p:spPr>
          <a:xfrm>
            <a:off x="3691228" y="791350"/>
            <a:ext cx="5168727" cy="419975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8"/>
          <p:cNvSpPr txBox="1"/>
          <p:nvPr/>
        </p:nvSpPr>
        <p:spPr>
          <a:xfrm>
            <a:off x="14950" y="14950"/>
            <a:ext cx="38187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Razões Trigonométricas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8"/>
          <p:cNvSpPr txBox="1"/>
          <p:nvPr/>
        </p:nvSpPr>
        <p:spPr>
          <a:xfrm>
            <a:off x="80400" y="442025"/>
            <a:ext cx="7414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No </a:t>
            </a: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triângulo retângulo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, de acordo com um dos ângulos diferentes do ângulo reto, a razão entre os lados recebe um nome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específico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Também podemos diferenciar os catetos depois de definido um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ângulo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8"/>
          <p:cNvSpPr txBox="1"/>
          <p:nvPr/>
        </p:nvSpPr>
        <p:spPr>
          <a:xfrm>
            <a:off x="3878469" y="1538771"/>
            <a:ext cx="1224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ângulo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>
              <a:solidFill>
                <a:srgbClr val="FF0000"/>
              </a:solidFill>
            </a:endParaRPr>
          </a:p>
        </p:txBody>
      </p:sp>
      <p:cxnSp>
        <p:nvCxnSpPr>
          <p:cNvPr id="105" name="Google Shape;105;p18"/>
          <p:cNvCxnSpPr>
            <a:stCxn id="104" idx="2"/>
          </p:cNvCxnSpPr>
          <p:nvPr/>
        </p:nvCxnSpPr>
        <p:spPr>
          <a:xfrm flipH="1">
            <a:off x="4372119" y="2092871"/>
            <a:ext cx="118500" cy="24078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06" name="Google Shape;106;p18"/>
          <p:cNvSpPr txBox="1"/>
          <p:nvPr/>
        </p:nvSpPr>
        <p:spPr>
          <a:xfrm>
            <a:off x="80400" y="2028275"/>
            <a:ext cx="6091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b="1" lang="pt-BR" sz="240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Cateto</a:t>
            </a:r>
            <a:r>
              <a:rPr b="1" lang="pt-BR" sz="240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 oposto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refere-se ao lado do triângulo oposto ao ângulo escolhido.</a:t>
            </a:r>
            <a:endParaRPr/>
          </a:p>
        </p:txBody>
      </p:sp>
      <p:sp>
        <p:nvSpPr>
          <p:cNvPr id="107" name="Google Shape;107;p18"/>
          <p:cNvSpPr/>
          <p:nvPr/>
        </p:nvSpPr>
        <p:spPr>
          <a:xfrm>
            <a:off x="7828700" y="2745718"/>
            <a:ext cx="771600" cy="554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9900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8"/>
          <p:cNvSpPr txBox="1"/>
          <p:nvPr/>
        </p:nvSpPr>
        <p:spPr>
          <a:xfrm>
            <a:off x="80400" y="2714075"/>
            <a:ext cx="6091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b="1" lang="pt-BR" sz="2400">
                <a:solidFill>
                  <a:srgbClr val="9900FF"/>
                </a:solidFill>
                <a:latin typeface="Calibri"/>
                <a:ea typeface="Calibri"/>
                <a:cs typeface="Calibri"/>
                <a:sym typeface="Calibri"/>
              </a:rPr>
              <a:t>Cateto</a:t>
            </a:r>
            <a:r>
              <a:rPr b="1" lang="pt-BR" sz="2400">
                <a:solidFill>
                  <a:srgbClr val="9900FF"/>
                </a:solidFill>
                <a:latin typeface="Calibri"/>
                <a:ea typeface="Calibri"/>
                <a:cs typeface="Calibri"/>
                <a:sym typeface="Calibri"/>
              </a:rPr>
              <a:t> adjacente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refere-se ao cateto que está junto ao ângulo escolhido.</a:t>
            </a:r>
            <a:endParaRPr/>
          </a:p>
        </p:txBody>
      </p:sp>
      <p:sp>
        <p:nvSpPr>
          <p:cNvPr id="109" name="Google Shape;109;p18"/>
          <p:cNvSpPr/>
          <p:nvPr/>
        </p:nvSpPr>
        <p:spPr>
          <a:xfrm rot="5400000">
            <a:off x="6203575" y="4097850"/>
            <a:ext cx="771600" cy="554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9900FF"/>
          </a:solidFill>
          <a:ln cap="flat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8"/>
          <p:cNvSpPr txBox="1"/>
          <p:nvPr/>
        </p:nvSpPr>
        <p:spPr>
          <a:xfrm>
            <a:off x="80400" y="3430131"/>
            <a:ext cx="6091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b="1" lang="pt-BR" sz="24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Hipotenusa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refere-se ao maior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00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lado, oposto ao ângulo reto.</a:t>
            </a:r>
            <a:endParaRPr/>
          </a:p>
        </p:txBody>
      </p:sp>
      <p:sp>
        <p:nvSpPr>
          <p:cNvPr id="111" name="Google Shape;111;p18"/>
          <p:cNvSpPr/>
          <p:nvPr/>
        </p:nvSpPr>
        <p:spPr>
          <a:xfrm rot="-8100000">
            <a:off x="6395205" y="2769674"/>
            <a:ext cx="771736" cy="55408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FF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2677" y="691442"/>
            <a:ext cx="5158075" cy="4259483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9"/>
          <p:cNvSpPr txBox="1"/>
          <p:nvPr/>
        </p:nvSpPr>
        <p:spPr>
          <a:xfrm>
            <a:off x="14950" y="14950"/>
            <a:ext cx="38187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Seno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" name="Google Shape;118;p19"/>
          <p:cNvPicPr preferRelativeResize="0"/>
          <p:nvPr/>
        </p:nvPicPr>
        <p:blipFill rotWithShape="1">
          <a:blip r:embed="rId4">
            <a:alphaModFix/>
          </a:blip>
          <a:srcRect b="11723" l="15736" r="15127" t="0"/>
          <a:stretch/>
        </p:blipFill>
        <p:spPr>
          <a:xfrm>
            <a:off x="522375" y="2040338"/>
            <a:ext cx="4580926" cy="1062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9" name="Google Shape;119;p19"/>
          <p:cNvCxnSpPr/>
          <p:nvPr/>
        </p:nvCxnSpPr>
        <p:spPr>
          <a:xfrm>
            <a:off x="1569975" y="2758650"/>
            <a:ext cx="2541900" cy="1876500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0" name="Google Shape;120;p19"/>
          <p:cNvCxnSpPr/>
          <p:nvPr/>
        </p:nvCxnSpPr>
        <p:spPr>
          <a:xfrm>
            <a:off x="5076225" y="2280175"/>
            <a:ext cx="3521100" cy="523200"/>
          </a:xfrm>
          <a:prstGeom prst="straightConnector1">
            <a:avLst/>
          </a:prstGeom>
          <a:noFill/>
          <a:ln cap="flat" cmpd="sng" w="76200">
            <a:solidFill>
              <a:srgbClr val="FF9900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121" name="Google Shape;121;p19"/>
          <p:cNvCxnSpPr/>
          <p:nvPr/>
        </p:nvCxnSpPr>
        <p:spPr>
          <a:xfrm flipH="1" rot="10800000">
            <a:off x="4844450" y="2743650"/>
            <a:ext cx="1226100" cy="112200"/>
          </a:xfrm>
          <a:prstGeom prst="straightConnector1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22" name="Google Shape;122;p19"/>
          <p:cNvSpPr txBox="1"/>
          <p:nvPr/>
        </p:nvSpPr>
        <p:spPr>
          <a:xfrm>
            <a:off x="231675" y="691450"/>
            <a:ext cx="7414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seno de um ângulo é a razão (divisão) entre o cateto oposto a este ângulo e a hipotenusa do triângulo retângulo.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ema com Logo do Estado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em branco do RCO+aulas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