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6" r:id="rId4"/>
    <p:sldMasterId id="214748365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5143500" cx="9144000"/>
  <p:notesSz cx="6858000" cy="9144000"/>
  <p:embeddedFontLst>
    <p:embeddedFont>
      <p:font typeface="Paytone One"/>
      <p:regular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9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PaytoneOn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5" name="Google Shape;3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8b68e78bf3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g38b68e78bf3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a36a98fcb8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g3a36a98fcb8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5480e27f9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" name="Google Shape;184;g3d5480e27f9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d55832ae20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" name="Google Shape;193;g3d55832ae20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cf771f87d4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g3cf771f87d4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12605c47f_1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g3d12605c47f_1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d12605c47f_1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g3d12605c47f_1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39f13ca600a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39f13ca600a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009e3790e9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g3009e3790e9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2" name="Google Shape;302;g3009e3790e9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d62452c59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5" name="Google Shape;315;g3d62452c59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7" name="Google Shape;32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9a90e7fe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g39a90e7fe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9a90e7fed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9a90e7fed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62452c597_0_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g3d62452c597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d12605c47f_1_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5" name="Google Shape;75;g3d12605c47f_1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8b68e78bf3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g38b68e78bf3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5480e27f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g3d5480e27f9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com Logo do Estado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0" name="Google Shape;20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em Branco Para RCO+aulas" type="title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1" name="Google Shape;31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7874150" y="102350"/>
            <a:ext cx="1183800" cy="53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" name="Google Shape;11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90178" y="67775"/>
            <a:ext cx="1767777" cy="3228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youtube.com/watch?v=HUNi1cnO3mc" TargetMode="External"/><Relationship Id="rId4" Type="http://schemas.openxmlformats.org/officeDocument/2006/relationships/image" Target="../media/image31.jpg"/><Relationship Id="rId5" Type="http://schemas.openxmlformats.org/officeDocument/2006/relationships/image" Target="../media/image38.png"/><Relationship Id="rId6" Type="http://schemas.openxmlformats.org/officeDocument/2006/relationships/image" Target="../media/image17.png"/><Relationship Id="rId7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4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34.png"/><Relationship Id="rId9" Type="http://schemas.openxmlformats.org/officeDocument/2006/relationships/image" Target="../media/image29.png"/><Relationship Id="rId5" Type="http://schemas.openxmlformats.org/officeDocument/2006/relationships/image" Target="../media/image23.png"/><Relationship Id="rId6" Type="http://schemas.openxmlformats.org/officeDocument/2006/relationships/image" Target="../media/image36.png"/><Relationship Id="rId7" Type="http://schemas.openxmlformats.org/officeDocument/2006/relationships/image" Target="../media/image40.png"/><Relationship Id="rId8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26.png"/><Relationship Id="rId5" Type="http://schemas.openxmlformats.org/officeDocument/2006/relationships/image" Target="../media/image35.png"/><Relationship Id="rId6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43.png"/><Relationship Id="rId6" Type="http://schemas.openxmlformats.org/officeDocument/2006/relationships/image" Target="../media/image57.png"/><Relationship Id="rId7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Relationship Id="rId4" Type="http://schemas.openxmlformats.org/officeDocument/2006/relationships/image" Target="../media/image39.png"/><Relationship Id="rId5" Type="http://schemas.openxmlformats.org/officeDocument/2006/relationships/image" Target="../media/image51.png"/><Relationship Id="rId6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Relationship Id="rId4" Type="http://schemas.openxmlformats.org/officeDocument/2006/relationships/image" Target="../media/image58.png"/><Relationship Id="rId5" Type="http://schemas.openxmlformats.org/officeDocument/2006/relationships/image" Target="../media/image60.png"/><Relationship Id="rId6" Type="http://schemas.openxmlformats.org/officeDocument/2006/relationships/image" Target="../media/image53.png"/><Relationship Id="rId7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5.png"/><Relationship Id="rId4" Type="http://schemas.openxmlformats.org/officeDocument/2006/relationships/image" Target="../media/image52.png"/><Relationship Id="rId5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9.png"/><Relationship Id="rId7" Type="http://schemas.openxmlformats.org/officeDocument/2006/relationships/image" Target="../media/image62.png"/><Relationship Id="rId8" Type="http://schemas.openxmlformats.org/officeDocument/2006/relationships/image" Target="../media/image5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4.png"/><Relationship Id="rId4" Type="http://schemas.openxmlformats.org/officeDocument/2006/relationships/image" Target="../media/image63.png"/><Relationship Id="rId5" Type="http://schemas.openxmlformats.org/officeDocument/2006/relationships/image" Target="../media/image6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0.png"/><Relationship Id="rId4" Type="http://schemas.openxmlformats.org/officeDocument/2006/relationships/image" Target="../media/image56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4.jpg"/><Relationship Id="rId4" Type="http://schemas.openxmlformats.org/officeDocument/2006/relationships/hyperlink" Target="https://forms.gle/ZuC8G4UPYMEdztJy5" TargetMode="External"/><Relationship Id="rId10" Type="http://schemas.openxmlformats.org/officeDocument/2006/relationships/hyperlink" Target="https://www.geogebra.org/" TargetMode="External"/><Relationship Id="rId9" Type="http://schemas.openxmlformats.org/officeDocument/2006/relationships/hyperlink" Target="https://gemini.google.com/" TargetMode="External"/><Relationship Id="rId5" Type="http://schemas.openxmlformats.org/officeDocument/2006/relationships/hyperlink" Target="https://atlasescolar.ibge.gov.br/images/mapas/pdf/mundo-divisoes-politicas-e-regionais-planisferio-politico-p-38.pdf" TargetMode="External"/><Relationship Id="rId6" Type="http://schemas.openxmlformats.org/officeDocument/2006/relationships/hyperlink" Target="https://www.flaticon.com/free-animated-icons/wind" TargetMode="External"/><Relationship Id="rId7" Type="http://schemas.openxmlformats.org/officeDocument/2006/relationships/hyperlink" Target="https://youtube.com/shorts/HUNi1cnO3mc?si=EMG_5zGeG37NMYUB" TargetMode="External"/><Relationship Id="rId8" Type="http://schemas.openxmlformats.org/officeDocument/2006/relationships/hyperlink" Target="http://www.canva.com/pt_br/educa%C3%A7%C3%A3o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2.png"/><Relationship Id="rId5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2.png"/><Relationship Id="rId9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7.png"/><Relationship Id="rId8" Type="http://schemas.openxmlformats.org/officeDocument/2006/relationships/hyperlink" Target="https://docs.google.com/presentation/d/1Ra2bqlyiMXDnCXJ0up3elXsWsN-SFwreuhNTgO1cEbI/edit?slide=id.g3c9d0ede5e5_0_586#slide=id.g3c9d0ede5e5_0_586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google.com/presentation/d/1mD5sM9kcfh7Rwuvrh6VZZdLD9R3xZIVWiPTWxLsVbXE/edit?usp=sharing" TargetMode="External"/><Relationship Id="rId4" Type="http://schemas.openxmlformats.org/officeDocument/2006/relationships/hyperlink" Target="https://docs.google.com/presentation/d/1mD5sM9kcfh7Rwuvrh6VZZdLD9R3xZIVWiPTWxLsVbXE/edit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0.gif"/><Relationship Id="rId5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46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/>
        </p:nvSpPr>
        <p:spPr>
          <a:xfrm>
            <a:off x="543670" y="872207"/>
            <a:ext cx="78321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Trigonometria: Lei dos senos – 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</a:t>
            </a: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“Caranguejando”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64425" y="443471"/>
            <a:ext cx="5444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compensação deve ser realizada até na hora do pouso, como mostra o vídeo.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20" title="Carangueijando! #aviao #aviacao #pous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1900" y="585675"/>
            <a:ext cx="2751800" cy="435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5467" y="3171950"/>
            <a:ext cx="3247583" cy="179208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/>
          <p:nvPr/>
        </p:nvSpPr>
        <p:spPr>
          <a:xfrm>
            <a:off x="267850" y="1321150"/>
            <a:ext cx="5241300" cy="1850700"/>
          </a:xfrm>
          <a:prstGeom prst="wedgeRectCallout">
            <a:avLst>
              <a:gd fmla="val -32283" name="adj1"/>
              <a:gd fmla="val 75300" name="adj2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o que é a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Lei dos Senos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nos permite saber a medida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ângulo formado entre a direção que o avião está apontado e a direção que ele pretende ir (ângulo de deriva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20" title="avia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72901">
            <a:off x="3287940" y="4584228"/>
            <a:ext cx="793819" cy="53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 title="Gemini_Generated_Image_ij75q9ij75q9ij75.png"/>
          <p:cNvPicPr preferRelativeResize="0"/>
          <p:nvPr/>
        </p:nvPicPr>
        <p:blipFill rotWithShape="1">
          <a:blip r:embed="rId7">
            <a:alphaModFix/>
          </a:blip>
          <a:srcRect b="46859" l="0" r="0" t="0"/>
          <a:stretch/>
        </p:blipFill>
        <p:spPr>
          <a:xfrm flipH="1">
            <a:off x="267850" y="3171953"/>
            <a:ext cx="1575287" cy="1792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/>
        </p:nvSpPr>
        <p:spPr>
          <a:xfrm>
            <a:off x="14952" y="14952"/>
            <a:ext cx="39648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Lei dos Senos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155195" y="564360"/>
            <a:ext cx="44523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qualquer triângulo, a razão entre a medida de qualquer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lado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seu ângulo oposto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constante e igual ao diâmetro da circunferência a ele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circunscrita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(que passa por todos os vértices do triângulo, contendo o polígono completamente em seu interior).</a:t>
            </a:r>
            <a:endParaRPr/>
          </a:p>
        </p:txBody>
      </p:sp>
      <p:pic>
        <p:nvPicPr>
          <p:cNvPr id="166" name="Google Shape;166;p21"/>
          <p:cNvPicPr preferRelativeResize="0"/>
          <p:nvPr/>
        </p:nvPicPr>
        <p:blipFill rotWithShape="1">
          <a:blip r:embed="rId3">
            <a:alphaModFix/>
          </a:blip>
          <a:srcRect b="3136" l="4246" r="33580" t="3537"/>
          <a:stretch/>
        </p:blipFill>
        <p:spPr>
          <a:xfrm>
            <a:off x="4685400" y="667050"/>
            <a:ext cx="4291599" cy="419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 title="lagrida_latex_edito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00" y="3940767"/>
            <a:ext cx="4539300" cy="75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/>
          <p:nvPr/>
        </p:nvSpPr>
        <p:spPr>
          <a:xfrm>
            <a:off x="409877" y="3724869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1"/>
          <p:cNvSpPr/>
          <p:nvPr/>
        </p:nvSpPr>
        <p:spPr>
          <a:xfrm>
            <a:off x="7811402" y="2675152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1"/>
          <p:cNvSpPr/>
          <p:nvPr/>
        </p:nvSpPr>
        <p:spPr>
          <a:xfrm>
            <a:off x="409875" y="4697317"/>
            <a:ext cx="233100" cy="265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1"/>
          <p:cNvSpPr/>
          <p:nvPr/>
        </p:nvSpPr>
        <p:spPr>
          <a:xfrm>
            <a:off x="5408425" y="3109900"/>
            <a:ext cx="233100" cy="265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1"/>
          <p:cNvSpPr/>
          <p:nvPr/>
        </p:nvSpPr>
        <p:spPr>
          <a:xfrm>
            <a:off x="1805765" y="3631372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38761D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1"/>
          <p:cNvSpPr/>
          <p:nvPr/>
        </p:nvSpPr>
        <p:spPr>
          <a:xfrm>
            <a:off x="6235490" y="3275402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38761D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1"/>
          <p:cNvSpPr/>
          <p:nvPr/>
        </p:nvSpPr>
        <p:spPr>
          <a:xfrm>
            <a:off x="1805763" y="4687967"/>
            <a:ext cx="233100" cy="265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38761D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1"/>
          <p:cNvSpPr/>
          <p:nvPr/>
        </p:nvSpPr>
        <p:spPr>
          <a:xfrm>
            <a:off x="7991724" y="2072084"/>
            <a:ext cx="233100" cy="265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38761D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1"/>
          <p:cNvSpPr/>
          <p:nvPr/>
        </p:nvSpPr>
        <p:spPr>
          <a:xfrm>
            <a:off x="3171776" y="3715519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1"/>
          <p:cNvSpPr/>
          <p:nvPr/>
        </p:nvSpPr>
        <p:spPr>
          <a:xfrm>
            <a:off x="6646426" y="1955227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1"/>
          <p:cNvSpPr/>
          <p:nvPr/>
        </p:nvSpPr>
        <p:spPr>
          <a:xfrm>
            <a:off x="3171774" y="4687967"/>
            <a:ext cx="233100" cy="265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7319499" y="4147700"/>
            <a:ext cx="233100" cy="265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4374396" y="3845119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6088196" y="1606652"/>
            <a:ext cx="233100" cy="265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/>
          <p:nvPr/>
        </p:nvSpPr>
        <p:spPr>
          <a:xfrm>
            <a:off x="7655025" y="4439125"/>
            <a:ext cx="1377300" cy="592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14952" y="14952"/>
            <a:ext cx="39648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Exemplo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p22" title="Gemini_Generated_Image_fb5mzjfb5mzjfb5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7225" y="1091500"/>
            <a:ext cx="1413625" cy="379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/>
          <p:nvPr/>
        </p:nvSpPr>
        <p:spPr>
          <a:xfrm>
            <a:off x="166425" y="795075"/>
            <a:ext cx="5631600" cy="1237800"/>
          </a:xfrm>
          <a:prstGeom prst="wedgeRoundRectCallout">
            <a:avLst>
              <a:gd fmla="val 71984" name="adj1"/>
              <a:gd fmla="val -9850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resolver um exemplo parecido.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2"/>
          <p:cNvSpPr/>
          <p:nvPr/>
        </p:nvSpPr>
        <p:spPr>
          <a:xfrm>
            <a:off x="794100" y="2284125"/>
            <a:ext cx="5684100" cy="2373000"/>
          </a:xfrm>
          <a:prstGeom prst="wedgeRoundRectCallout">
            <a:avLst>
              <a:gd fmla="val 68557" name="adj1"/>
              <a:gd fmla="val -64988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Um avião indo para o norte a 500 km/h pega uma corrente de jato de 290 km/h soprando para a direção 060°. Qual deve ser o ângulo de deriva para a aeronave continuar em direção ao norte?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3"/>
          <p:cNvSpPr/>
          <p:nvPr/>
        </p:nvSpPr>
        <p:spPr>
          <a:xfrm>
            <a:off x="5340663" y="1736600"/>
            <a:ext cx="3522600" cy="2770500"/>
          </a:xfrm>
          <a:prstGeom prst="wedgeRoundRectCallout">
            <a:avLst>
              <a:gd fmla="val -58858" name="adj1"/>
              <a:gd fmla="val -282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Assim, obtemos a medida do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ângulo. Qual é esse ângulo?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3"/>
          <p:cNvSpPr txBox="1"/>
          <p:nvPr/>
        </p:nvSpPr>
        <p:spPr>
          <a:xfrm>
            <a:off x="823500" y="1525800"/>
            <a:ext cx="685500" cy="523200"/>
          </a:xfrm>
          <a:prstGeom prst="rect">
            <a:avLst/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30°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3"/>
          <p:cNvSpPr txBox="1"/>
          <p:nvPr/>
        </p:nvSpPr>
        <p:spPr>
          <a:xfrm>
            <a:off x="14952" y="14952"/>
            <a:ext cx="39648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Vamos calcular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p23"/>
          <p:cNvGrpSpPr/>
          <p:nvPr/>
        </p:nvGrpSpPr>
        <p:grpSpPr>
          <a:xfrm>
            <a:off x="-525637" y="479101"/>
            <a:ext cx="2403312" cy="4806714"/>
            <a:chOff x="-525637" y="479101"/>
            <a:chExt cx="2403312" cy="4806714"/>
          </a:xfrm>
        </p:grpSpPr>
        <p:sp>
          <p:nvSpPr>
            <p:cNvPr id="199" name="Google Shape;199;p23"/>
            <p:cNvSpPr/>
            <p:nvPr/>
          </p:nvSpPr>
          <p:spPr>
            <a:xfrm rot="2700000">
              <a:off x="40541" y="4876899"/>
              <a:ext cx="298258" cy="355533"/>
            </a:xfrm>
            <a:prstGeom prst="pie">
              <a:avLst>
                <a:gd fmla="val 13608470" name="adj1"/>
                <a:gd fmla="val 17076807" name="adj2"/>
              </a:avLst>
            </a:prstGeom>
            <a:solidFill>
              <a:srgbClr val="2FA847"/>
            </a:solidFill>
            <a:ln cap="flat" cmpd="sng" w="9525">
              <a:solidFill>
                <a:srgbClr val="2FA84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-525637" y="479101"/>
              <a:ext cx="1440000" cy="1440000"/>
            </a:xfrm>
            <a:prstGeom prst="pie">
              <a:avLst>
                <a:gd fmla="val 3582666" name="adj1"/>
                <a:gd fmla="val 5392693" name="adj2"/>
              </a:avLst>
            </a:prstGeom>
            <a:solidFill>
              <a:srgbClr val="FF9900"/>
            </a:solidFill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1" name="Google Shape;201;p23"/>
            <p:cNvCxnSpPr/>
            <p:nvPr/>
          </p:nvCxnSpPr>
          <p:spPr>
            <a:xfrm flipH="1" rot="10800000">
              <a:off x="191575" y="4087200"/>
              <a:ext cx="1682100" cy="968400"/>
            </a:xfrm>
            <a:prstGeom prst="straightConnector1">
              <a:avLst/>
            </a:prstGeom>
            <a:noFill/>
            <a:ln cap="flat" cmpd="sng" w="19050">
              <a:solidFill>
                <a:srgbClr val="00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2" name="Google Shape;202;p23"/>
            <p:cNvCxnSpPr/>
            <p:nvPr/>
          </p:nvCxnSpPr>
          <p:spPr>
            <a:xfrm rot="10800000">
              <a:off x="189875" y="1174275"/>
              <a:ext cx="1687800" cy="2921700"/>
            </a:xfrm>
            <a:prstGeom prst="straightConnector1">
              <a:avLst/>
            </a:prstGeom>
            <a:noFill/>
            <a:ln cap="flat" cmpd="sng" w="19050">
              <a:solidFill>
                <a:srgbClr val="9900FF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3" name="Google Shape;203;p23"/>
            <p:cNvCxnSpPr/>
            <p:nvPr/>
          </p:nvCxnSpPr>
          <p:spPr>
            <a:xfrm rot="10800000">
              <a:off x="189370" y="1167931"/>
              <a:ext cx="600" cy="3897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4" name="Google Shape;204;p23"/>
            <p:cNvSpPr txBox="1"/>
            <p:nvPr/>
          </p:nvSpPr>
          <p:spPr>
            <a:xfrm>
              <a:off x="937449" y="4419660"/>
              <a:ext cx="7182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rPr>
                <a:t>300</a:t>
              </a:r>
              <a:endParaRPr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3"/>
            <p:cNvSpPr txBox="1"/>
            <p:nvPr/>
          </p:nvSpPr>
          <p:spPr>
            <a:xfrm>
              <a:off x="131644" y="4421817"/>
              <a:ext cx="7182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rgbClr val="2FA847"/>
                  </a:solidFill>
                  <a:latin typeface="Calibri"/>
                  <a:ea typeface="Calibri"/>
                  <a:cs typeface="Calibri"/>
                  <a:sym typeface="Calibri"/>
                </a:rPr>
                <a:t>60°</a:t>
              </a:r>
              <a:endParaRPr sz="2400">
                <a:solidFill>
                  <a:srgbClr val="2FA84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3"/>
            <p:cNvSpPr txBox="1"/>
            <p:nvPr/>
          </p:nvSpPr>
          <p:spPr>
            <a:xfrm>
              <a:off x="685636" y="2814840"/>
              <a:ext cx="7182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rgbClr val="9900FF"/>
                  </a:solidFill>
                  <a:latin typeface="Calibri"/>
                  <a:ea typeface="Calibri"/>
                  <a:cs typeface="Calibri"/>
                  <a:sym typeface="Calibri"/>
                </a:rPr>
                <a:t>510</a:t>
              </a:r>
              <a:endParaRPr sz="24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23"/>
          <p:cNvSpPr txBox="1"/>
          <p:nvPr/>
        </p:nvSpPr>
        <p:spPr>
          <a:xfrm>
            <a:off x="1968873" y="443600"/>
            <a:ext cx="6894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nosso exemplo, temos a medida de lado 510 e seu ângulo oposto medindo 60°. Temos também a medida do lado oposto ao ângulo de deriva, no valor de 300.</a:t>
            </a:r>
            <a:endParaRPr/>
          </a:p>
        </p:txBody>
      </p:sp>
      <p:pic>
        <p:nvPicPr>
          <p:cNvPr id="208" name="Google Shape;208;p23" title="lagrida_latex_editor (26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0460" y="1694763"/>
            <a:ext cx="2391727" cy="625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3" title="lagrida_latex_editor (27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0472" y="2320531"/>
            <a:ext cx="3017520" cy="702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3" title="lagrida_latex_editor (28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60469" y="2997284"/>
            <a:ext cx="2125980" cy="71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 title="lagrida_latex_editor (29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60469" y="3778505"/>
            <a:ext cx="1988495" cy="56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3" title="lagrida_latex_editor (3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60459" y="4338913"/>
            <a:ext cx="1405890" cy="617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 title="lagrida_latex_editor (32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63750" y="3260456"/>
            <a:ext cx="1876425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/>
        </p:nvSpPr>
        <p:spPr>
          <a:xfrm>
            <a:off x="5339501" y="3944639"/>
            <a:ext cx="3522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Então, o ângulo é de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30°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5" name="Google Shape;215;p23" title="Gemini_Generated_Image_9bu0qh9bu0qh9bu0.png"/>
          <p:cNvPicPr preferRelativeResize="0"/>
          <p:nvPr/>
        </p:nvPicPr>
        <p:blipFill rotWithShape="1">
          <a:blip r:embed="rId9">
            <a:alphaModFix/>
          </a:blip>
          <a:srcRect b="62068" l="0" r="0" t="0"/>
          <a:stretch/>
        </p:blipFill>
        <p:spPr>
          <a:xfrm>
            <a:off x="3926775" y="3192500"/>
            <a:ext cx="1602200" cy="1951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"/>
          <p:cNvSpPr txBox="1"/>
          <p:nvPr/>
        </p:nvSpPr>
        <p:spPr>
          <a:xfrm>
            <a:off x="14952" y="14952"/>
            <a:ext cx="3992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24" title="a382s2026.png"/>
          <p:cNvPicPr preferRelativeResize="0"/>
          <p:nvPr/>
        </p:nvPicPr>
        <p:blipFill rotWithShape="1">
          <a:blip r:embed="rId3">
            <a:alphaModFix/>
          </a:blip>
          <a:srcRect b="42799" l="5301" r="4544" t="2630"/>
          <a:stretch/>
        </p:blipFill>
        <p:spPr>
          <a:xfrm>
            <a:off x="152400" y="2457300"/>
            <a:ext cx="7342049" cy="257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4"/>
          <p:cNvSpPr txBox="1"/>
          <p:nvPr/>
        </p:nvSpPr>
        <p:spPr>
          <a:xfrm>
            <a:off x="145525" y="592906"/>
            <a:ext cx="8885400" cy="9234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Vire-se e converse com o colega mais próximo. Verifiquem como é possível resolver o exercício seguinte.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24"/>
          <p:cNvPicPr preferRelativeResize="0"/>
          <p:nvPr/>
        </p:nvPicPr>
        <p:blipFill rotWithShape="1">
          <a:blip r:embed="rId4">
            <a:alphaModFix/>
          </a:blip>
          <a:srcRect b="8699" l="16570" r="16777" t="8773"/>
          <a:stretch/>
        </p:blipFill>
        <p:spPr>
          <a:xfrm>
            <a:off x="4213109" y="0"/>
            <a:ext cx="478790" cy="592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24"/>
          <p:cNvGrpSpPr/>
          <p:nvPr/>
        </p:nvGrpSpPr>
        <p:grpSpPr>
          <a:xfrm>
            <a:off x="5753419" y="-2"/>
            <a:ext cx="647860" cy="736281"/>
            <a:chOff x="396475" y="1078088"/>
            <a:chExt cx="645600" cy="733787"/>
          </a:xfrm>
        </p:grpSpPr>
        <p:pic>
          <p:nvPicPr>
            <p:cNvPr id="225" name="Google Shape;225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" name="Google Shape;226;p24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4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24"/>
          <p:cNvSpPr txBox="1"/>
          <p:nvPr/>
        </p:nvSpPr>
        <p:spPr>
          <a:xfrm>
            <a:off x="152400" y="1571050"/>
            <a:ext cx="8885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Sabendo que a figura abaixo é um triângulo isósceles de base AC, e que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14 cm, quais as medidas de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229" name="Google Shape;229;p24"/>
          <p:cNvSpPr txBox="1"/>
          <p:nvPr/>
        </p:nvSpPr>
        <p:spPr>
          <a:xfrm>
            <a:off x="5707000" y="2345875"/>
            <a:ext cx="3000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Além da lei dos senos, existe outra maneira de resolver este exercício?</a:t>
            </a:r>
            <a:endParaRPr/>
          </a:p>
        </p:txBody>
      </p:sp>
      <p:pic>
        <p:nvPicPr>
          <p:cNvPr id="230" name="Google Shape;230;p24" title="Gemini_Generated_Image_x27eiex27eiex27e.png"/>
          <p:cNvPicPr preferRelativeResize="0"/>
          <p:nvPr/>
        </p:nvPicPr>
        <p:blipFill rotWithShape="1">
          <a:blip r:embed="rId6">
            <a:alphaModFix/>
          </a:blip>
          <a:srcRect b="57893" l="0" r="0" t="0"/>
          <a:stretch/>
        </p:blipFill>
        <p:spPr>
          <a:xfrm flipH="1">
            <a:off x="7757709" y="3428997"/>
            <a:ext cx="1280091" cy="16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/>
          <p:nvPr/>
        </p:nvSpPr>
        <p:spPr>
          <a:xfrm>
            <a:off x="14952" y="14952"/>
            <a:ext cx="3992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25" title="a382s2026.png"/>
          <p:cNvPicPr preferRelativeResize="0"/>
          <p:nvPr/>
        </p:nvPicPr>
        <p:blipFill rotWithShape="1">
          <a:blip r:embed="rId3">
            <a:alphaModFix/>
          </a:blip>
          <a:srcRect b="42799" l="5301" r="4544" t="2630"/>
          <a:stretch/>
        </p:blipFill>
        <p:spPr>
          <a:xfrm>
            <a:off x="14950" y="617726"/>
            <a:ext cx="4259302" cy="1493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5"/>
          <p:cNvSpPr txBox="1"/>
          <p:nvPr/>
        </p:nvSpPr>
        <p:spPr>
          <a:xfrm>
            <a:off x="14950" y="2384775"/>
            <a:ext cx="4584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 triângulo é isósceles de base AC, logo os lados BC e BA e os ângulos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 C são iguais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Assim: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+ C + 120° = 180°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+ C = 60°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= C = 30°</a:t>
            </a:r>
            <a:endParaRPr/>
          </a:p>
        </p:txBody>
      </p:sp>
      <p:pic>
        <p:nvPicPr>
          <p:cNvPr id="238" name="Google Shape;238;p25" title="lagrida_latex_editor (7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441" y="617718"/>
            <a:ext cx="375285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5" title="lagrida_latex_editor (8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99013" y="1596525"/>
            <a:ext cx="4538325" cy="650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/>
        </p:nvSpPr>
        <p:spPr>
          <a:xfrm>
            <a:off x="4819175" y="2492025"/>
            <a:ext cx="4259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120° =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60°</a:t>
            </a:r>
            <a:endParaRPr/>
          </a:p>
        </p:txBody>
      </p:sp>
      <p:pic>
        <p:nvPicPr>
          <p:cNvPr id="241" name="Google Shape;241;p25" title="lagrida_latex_editor (9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9263" y="3165741"/>
            <a:ext cx="4377803" cy="6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5" title="lagrida_latex_editor (10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1925" y="4025041"/>
            <a:ext cx="2352675" cy="9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6" title="a382s2026 (1).png"/>
          <p:cNvPicPr preferRelativeResize="0"/>
          <p:nvPr/>
        </p:nvPicPr>
        <p:blipFill rotWithShape="1">
          <a:blip r:embed="rId3">
            <a:alphaModFix/>
          </a:blip>
          <a:srcRect b="0" l="17592" r="21787" t="5249"/>
          <a:stretch/>
        </p:blipFill>
        <p:spPr>
          <a:xfrm>
            <a:off x="4835025" y="586675"/>
            <a:ext cx="4206275" cy="438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 title="lagrida_latex_editor (10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963" y="660924"/>
            <a:ext cx="2352675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6"/>
          <p:cNvSpPr txBox="1"/>
          <p:nvPr/>
        </p:nvSpPr>
        <p:spPr>
          <a:xfrm>
            <a:off x="64375" y="1717150"/>
            <a:ext cx="3943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a = c , vamos calcular apenas um deles.</a:t>
            </a:r>
            <a:endParaRPr/>
          </a:p>
        </p:txBody>
      </p:sp>
      <p:pic>
        <p:nvPicPr>
          <p:cNvPr id="250" name="Google Shape;250;p26" title="lagrida_latex_editor (10).png"/>
          <p:cNvPicPr preferRelativeResize="0"/>
          <p:nvPr/>
        </p:nvPicPr>
        <p:blipFill rotWithShape="1">
          <a:blip r:embed="rId4">
            <a:alphaModFix/>
          </a:blip>
          <a:srcRect b="0" l="0" r="37194" t="0"/>
          <a:stretch/>
        </p:blipFill>
        <p:spPr>
          <a:xfrm>
            <a:off x="1139775" y="2640550"/>
            <a:ext cx="1477600" cy="933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1" name="Google Shape;251;p26"/>
          <p:cNvCxnSpPr/>
          <p:nvPr/>
        </p:nvCxnSpPr>
        <p:spPr>
          <a:xfrm>
            <a:off x="1232650" y="3337750"/>
            <a:ext cx="216000" cy="208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52" name="Google Shape;252;p26"/>
          <p:cNvCxnSpPr/>
          <p:nvPr/>
        </p:nvCxnSpPr>
        <p:spPr>
          <a:xfrm>
            <a:off x="2223250" y="3413950"/>
            <a:ext cx="216000" cy="208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53" name="Google Shape;253;p26" title="lagrida_latex_editor (1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3774550"/>
            <a:ext cx="24384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6" title="lagrida_latex_editor (1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49392" y="3774550"/>
            <a:ext cx="942975" cy="790575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5" name="Google Shape;255;p26"/>
          <p:cNvSpPr txBox="1"/>
          <p:nvPr/>
        </p:nvSpPr>
        <p:spPr>
          <a:xfrm>
            <a:off x="5438163" y="3007600"/>
            <a:ext cx="3000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highlight>
                  <a:srgbClr val="9BCDFF"/>
                </a:highlight>
                <a:latin typeface="Calibri"/>
                <a:ea typeface="Calibri"/>
                <a:cs typeface="Calibri"/>
                <a:sym typeface="Calibri"/>
              </a:rPr>
              <a:t>E se fosse solicitado para encontrar o raio da circunferência circunscrita?</a:t>
            </a:r>
            <a:endParaRPr>
              <a:highlight>
                <a:srgbClr val="9BCDFF"/>
              </a:highlight>
            </a:endParaRPr>
          </a:p>
        </p:txBody>
      </p:sp>
      <p:sp>
        <p:nvSpPr>
          <p:cNvPr id="256" name="Google Shape;256;p26"/>
          <p:cNvSpPr txBox="1"/>
          <p:nvPr/>
        </p:nvSpPr>
        <p:spPr>
          <a:xfrm>
            <a:off x="14952" y="14952"/>
            <a:ext cx="3992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7" title="a382s2026 (1).png"/>
          <p:cNvPicPr preferRelativeResize="0"/>
          <p:nvPr/>
        </p:nvPicPr>
        <p:blipFill rotWithShape="1">
          <a:blip r:embed="rId3">
            <a:alphaModFix/>
          </a:blip>
          <a:srcRect b="0" l="17592" r="21787" t="5249"/>
          <a:stretch/>
        </p:blipFill>
        <p:spPr>
          <a:xfrm>
            <a:off x="5337850" y="1222454"/>
            <a:ext cx="3703450" cy="386377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7"/>
          <p:cNvSpPr txBox="1"/>
          <p:nvPr/>
        </p:nvSpPr>
        <p:spPr>
          <a:xfrm>
            <a:off x="64375" y="586675"/>
            <a:ext cx="5732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se fosse solicitado para encontrar o raio da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circunferência circunscrita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(que passa por todos os vértices do triângulo, contendo o polígono completamente em seu interior).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pic>
        <p:nvPicPr>
          <p:cNvPr id="263" name="Google Shape;263;p27" title="lagrida_latex_editor (6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80" y="2185306"/>
            <a:ext cx="4629150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7"/>
          <p:cNvSpPr/>
          <p:nvPr/>
        </p:nvSpPr>
        <p:spPr>
          <a:xfrm>
            <a:off x="2881525" y="2162889"/>
            <a:ext cx="1848900" cy="856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5" name="Google Shape;265;p27" title="lagrida_latex_editor (13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400" y="3107764"/>
            <a:ext cx="1733550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7" title="lagrida_latex_editor (14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325" y="4258064"/>
            <a:ext cx="2381250" cy="790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27"/>
          <p:cNvCxnSpPr/>
          <p:nvPr/>
        </p:nvCxnSpPr>
        <p:spPr>
          <a:xfrm>
            <a:off x="1560825" y="4796264"/>
            <a:ext cx="240000" cy="296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27"/>
          <p:cNvCxnSpPr/>
          <p:nvPr/>
        </p:nvCxnSpPr>
        <p:spPr>
          <a:xfrm>
            <a:off x="2009375" y="4556464"/>
            <a:ext cx="240000" cy="296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69" name="Google Shape;269;p27" title="lagrida_latex_editor (15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65650" y="3634700"/>
            <a:ext cx="1647825" cy="790575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0" name="Google Shape;270;p27"/>
          <p:cNvSpPr txBox="1"/>
          <p:nvPr/>
        </p:nvSpPr>
        <p:spPr>
          <a:xfrm>
            <a:off x="14952" y="14952"/>
            <a:ext cx="3992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/>
          <p:nvPr/>
        </p:nvSpPr>
        <p:spPr>
          <a:xfrm>
            <a:off x="129300" y="2040775"/>
            <a:ext cx="54261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Um triângulo equilátero está inscrito em uma circunferência de raio  R = 2 cm. Quanto mede cada lado do triângulo?</a:t>
            </a:r>
            <a:endParaRPr b="0" baseline="-25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8"/>
          <p:cNvSpPr txBox="1"/>
          <p:nvPr/>
        </p:nvSpPr>
        <p:spPr>
          <a:xfrm>
            <a:off x="14951" y="14952"/>
            <a:ext cx="4017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8"/>
          <p:cNvSpPr txBox="1"/>
          <p:nvPr/>
        </p:nvSpPr>
        <p:spPr>
          <a:xfrm>
            <a:off x="145525" y="665801"/>
            <a:ext cx="8885400" cy="9234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Após o tempo, ao comando do(a) professor(a),  mostre a sua resolução aos colegas mais próximos.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28" title="2a382s2026.png"/>
          <p:cNvPicPr preferRelativeResize="0"/>
          <p:nvPr/>
        </p:nvPicPr>
        <p:blipFill rotWithShape="1">
          <a:blip r:embed="rId3">
            <a:alphaModFix/>
          </a:blip>
          <a:srcRect b="0" l="15617" r="23333" t="3957"/>
          <a:stretch/>
        </p:blipFill>
        <p:spPr>
          <a:xfrm>
            <a:off x="5915100" y="1628600"/>
            <a:ext cx="3102100" cy="32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3775" y="0"/>
            <a:ext cx="694075" cy="694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28"/>
          <p:cNvGrpSpPr/>
          <p:nvPr/>
        </p:nvGrpSpPr>
        <p:grpSpPr>
          <a:xfrm>
            <a:off x="5753419" y="14948"/>
            <a:ext cx="647860" cy="736281"/>
            <a:chOff x="396475" y="1078088"/>
            <a:chExt cx="645600" cy="733787"/>
          </a:xfrm>
        </p:grpSpPr>
        <p:pic>
          <p:nvPicPr>
            <p:cNvPr id="281" name="Google Shape;281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28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8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"/>
          <p:cNvSpPr txBox="1"/>
          <p:nvPr/>
        </p:nvSpPr>
        <p:spPr>
          <a:xfrm>
            <a:off x="14952" y="14952"/>
            <a:ext cx="3873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2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29" title="2a382s2026.png"/>
          <p:cNvPicPr preferRelativeResize="0"/>
          <p:nvPr/>
        </p:nvPicPr>
        <p:blipFill rotWithShape="1">
          <a:blip r:embed="rId3">
            <a:alphaModFix/>
          </a:blip>
          <a:srcRect b="0" l="15617" r="23333" t="3957"/>
          <a:stretch/>
        </p:blipFill>
        <p:spPr>
          <a:xfrm>
            <a:off x="5285549" y="892075"/>
            <a:ext cx="3827502" cy="40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9"/>
          <p:cNvSpPr txBox="1"/>
          <p:nvPr/>
        </p:nvSpPr>
        <p:spPr>
          <a:xfrm>
            <a:off x="129300" y="688075"/>
            <a:ext cx="5426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triângulo equilátero possui os três lados de mesma medida e os três ângulos de 60°.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=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 b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=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 c</a:t>
            </a:r>
            <a:endParaRPr i="1"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29" title="lagrida_latex_editor (16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900" y="2788900"/>
            <a:ext cx="184785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9" title="lagrida_latex_editor (17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300" y="3766950"/>
            <a:ext cx="22955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9" title="lagrida_latex_editor (18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36925" y="2071688"/>
            <a:ext cx="165735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9" title="lagrida_latex_editor (20).png"/>
          <p:cNvPicPr preferRelativeResize="0"/>
          <p:nvPr/>
        </p:nvPicPr>
        <p:blipFill rotWithShape="1">
          <a:blip r:embed="rId7">
            <a:alphaModFix/>
          </a:blip>
          <a:srcRect b="0" l="0" r="13577" t="0"/>
          <a:stretch/>
        </p:blipFill>
        <p:spPr>
          <a:xfrm>
            <a:off x="3032550" y="3381200"/>
            <a:ext cx="2066125" cy="781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5" name="Google Shape;295;p29"/>
          <p:cNvCxnSpPr/>
          <p:nvPr/>
        </p:nvCxnSpPr>
        <p:spPr>
          <a:xfrm>
            <a:off x="3593875" y="3665600"/>
            <a:ext cx="240000" cy="296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29"/>
          <p:cNvCxnSpPr/>
          <p:nvPr/>
        </p:nvCxnSpPr>
        <p:spPr>
          <a:xfrm>
            <a:off x="4640188" y="3890975"/>
            <a:ext cx="240000" cy="296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97" name="Google Shape;297;p29" title="lagrida_latex_editor (2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56000" y="4452950"/>
            <a:ext cx="1219200" cy="4191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98" name="Google Shape;298;p29"/>
          <p:cNvCxnSpPr/>
          <p:nvPr/>
        </p:nvCxnSpPr>
        <p:spPr>
          <a:xfrm>
            <a:off x="2613750" y="2257975"/>
            <a:ext cx="21000" cy="2728500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2" title="RCO - MAIS AULAS LOGO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2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2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0"/>
          <p:cNvSpPr txBox="1"/>
          <p:nvPr/>
        </p:nvSpPr>
        <p:spPr>
          <a:xfrm>
            <a:off x="14952" y="14952"/>
            <a:ext cx="3528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 mais!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0"/>
          <p:cNvSpPr txBox="1"/>
          <p:nvPr/>
        </p:nvSpPr>
        <p:spPr>
          <a:xfrm>
            <a:off x="44175" y="657200"/>
            <a:ext cx="898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1) </a:t>
            </a:r>
            <a:r>
              <a:rPr lang="pt-BR" sz="2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No triângulo a seguir, qual é a medida do segmento AC, destacada pela letra </a:t>
            </a:r>
            <a:r>
              <a:rPr i="1" lang="pt-BR" sz="2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dado que essas medidas estão em centímetros?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7025" y="1489600"/>
            <a:ext cx="2697325" cy="119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0"/>
          <p:cNvSpPr txBox="1"/>
          <p:nvPr/>
        </p:nvSpPr>
        <p:spPr>
          <a:xfrm>
            <a:off x="105600" y="2909650"/>
            <a:ext cx="898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pt-BR" sz="2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No triângulo a seguir, determine a medida do lado AC, tendo em vista as medidas presentes nele. (Use √2 = 1,4 e √3 = 1,7).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0"/>
          <p:cNvSpPr txBox="1"/>
          <p:nvPr/>
        </p:nvSpPr>
        <p:spPr>
          <a:xfrm>
            <a:off x="1849075" y="4282425"/>
            <a:ext cx="714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None/>
            </a:pPr>
            <a:r>
              <a:rPr lang="pt-BR" sz="2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a) 8,2 cm    b) 12,2 cm    c) 14 cm    d) 17 cm    e) 17,2 cm</a:t>
            </a:r>
            <a:endParaRPr sz="240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450" y="2506500"/>
            <a:ext cx="8637100" cy="52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950" y="3701100"/>
            <a:ext cx="1445275" cy="137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0"/>
          <p:cNvSpPr/>
          <p:nvPr/>
        </p:nvSpPr>
        <p:spPr>
          <a:xfrm>
            <a:off x="229950" y="2607088"/>
            <a:ext cx="435600" cy="4227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0"/>
          <p:cNvSpPr/>
          <p:nvPr/>
        </p:nvSpPr>
        <p:spPr>
          <a:xfrm>
            <a:off x="1801700" y="4380142"/>
            <a:ext cx="435600" cy="4227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31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3021" y="128973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1"/>
          <p:cNvSpPr/>
          <p:nvPr/>
        </p:nvSpPr>
        <p:spPr>
          <a:xfrm>
            <a:off x="3381800" y="1181250"/>
            <a:ext cx="5403000" cy="2373600"/>
          </a:xfrm>
          <a:prstGeom prst="rect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1"/>
          <p:cNvSpPr/>
          <p:nvPr/>
        </p:nvSpPr>
        <p:spPr>
          <a:xfrm>
            <a:off x="3510025" y="1324550"/>
            <a:ext cx="5117400" cy="2103000"/>
          </a:xfrm>
          <a:prstGeom prst="rect">
            <a:avLst/>
          </a:prstGeom>
          <a:solidFill>
            <a:srgbClr val="C0D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latin typeface="Calibri"/>
                <a:ea typeface="Calibri"/>
                <a:cs typeface="Calibri"/>
                <a:sym typeface="Calibri"/>
              </a:rPr>
              <a:t>A aula continua na Khan Academy.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700">
                <a:latin typeface="Calibri"/>
                <a:ea typeface="Calibri"/>
                <a:cs typeface="Calibri"/>
                <a:sym typeface="Calibri"/>
              </a:rPr>
              <a:t>Explore as atividades recomendadas pelo seu professor.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1"/>
          <p:cNvSpPr/>
          <p:nvPr/>
        </p:nvSpPr>
        <p:spPr>
          <a:xfrm>
            <a:off x="804125" y="2766100"/>
            <a:ext cx="2217600" cy="1417800"/>
          </a:xfrm>
          <a:prstGeom prst="wedgeEllipseCallout">
            <a:avLst>
              <a:gd fmla="val -36704" name="adj1"/>
              <a:gd fmla="val 53877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31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3367" y="3932285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1"/>
          <p:cNvSpPr txBox="1"/>
          <p:nvPr/>
        </p:nvSpPr>
        <p:spPr>
          <a:xfrm>
            <a:off x="831875" y="2952900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500"/>
          </a:p>
        </p:txBody>
      </p:sp>
      <p:sp>
        <p:nvSpPr>
          <p:cNvPr id="324" name="Google Shape;324;p31"/>
          <p:cNvSpPr txBox="1"/>
          <p:nvPr/>
        </p:nvSpPr>
        <p:spPr>
          <a:xfrm>
            <a:off x="3510025" y="38145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2"/>
          <p:cNvSpPr txBox="1"/>
          <p:nvPr/>
        </p:nvSpPr>
        <p:spPr>
          <a:xfrm>
            <a:off x="1406525" y="157079"/>
            <a:ext cx="605790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Google Shape;330;p32"/>
          <p:cNvPicPr preferRelativeResize="0"/>
          <p:nvPr/>
        </p:nvPicPr>
        <p:blipFill rotWithShape="1">
          <a:blip r:embed="rId3">
            <a:alphaModFix/>
          </a:blip>
          <a:srcRect b="4439" l="987" r="1290" t="3080"/>
          <a:stretch/>
        </p:blipFill>
        <p:spPr>
          <a:xfrm>
            <a:off x="1854118" y="3007976"/>
            <a:ext cx="5435763" cy="13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2"/>
          <p:cNvSpPr txBox="1"/>
          <p:nvPr/>
        </p:nvSpPr>
        <p:spPr>
          <a:xfrm>
            <a:off x="470950" y="4354780"/>
            <a:ext cx="8037000" cy="738900"/>
          </a:xfrm>
          <a:prstGeom prst="rect">
            <a:avLst/>
          </a:prstGeom>
          <a:noFill/>
          <a:ln cap="flat" cmpd="sng" w="9525">
            <a:solidFill>
              <a:srgbClr val="4D77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32"/>
          <p:cNvSpPr txBox="1"/>
          <p:nvPr/>
        </p:nvSpPr>
        <p:spPr>
          <a:xfrm>
            <a:off x="355600" y="606775"/>
            <a:ext cx="85260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FUGITA, Felipe. </a:t>
            </a:r>
            <a:r>
              <a:rPr b="1" lang="pt-BR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2º ano: ensino médio: volume II / Felipe Fugita, José Roberto Bonjorno, José Ruy Giovanni Júnior. - 1. ed. -São Paulo: FTD, 2024.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https://atlasescolar.ibge.gov.br/images/mapas/pdf/mundo-divisoes-politicas-e-regionais-planisferio-politico-p-38.pdf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https://www.flaticon.com/free-animated-icons/wind</a:t>
            </a:r>
            <a:r>
              <a:rPr lang="pt-BR" sz="1500">
                <a:latin typeface="Calibri"/>
                <a:ea typeface="Calibri"/>
                <a:cs typeface="Calibri"/>
                <a:sym typeface="Calibri"/>
              </a:rPr>
              <a:t> title="wind animated icons"&gt;Wind animated icons created by Freepik - Flaticon&lt;/a&gt;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https://youtube.com/shorts/HUNi1cnO3mc?si=EMG_5zGeG37NMYUB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sz="15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www.canva.com/pt_br/educação/</a:t>
            </a:r>
            <a:r>
              <a:rPr lang="pt-BR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5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https://gemini.google.com/</a:t>
            </a:r>
            <a:r>
              <a:rPr lang="pt-BR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5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https://www.geogebra.org/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750"/>
            <a:ext cx="1159875" cy="6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3"/>
          <p:cNvSpPr txBox="1"/>
          <p:nvPr/>
        </p:nvSpPr>
        <p:spPr>
          <a:xfrm>
            <a:off x="1159875" y="43750"/>
            <a:ext cx="6249900" cy="10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369738"/>
                </a:solidFill>
                <a:latin typeface="Calibri"/>
                <a:ea typeface="Calibri"/>
                <a:cs typeface="Calibri"/>
                <a:sym typeface="Calibri"/>
              </a:rPr>
              <a:t>Estudante, já imaginou ter um cursinho completo no seu celular?</a:t>
            </a:r>
            <a:endParaRPr b="1" sz="24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51" name="Google Shape;51;p13" title="DSC001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0975" y="1204941"/>
            <a:ext cx="1647600" cy="247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2" name="Google Shape;52;p13"/>
          <p:cNvSpPr txBox="1"/>
          <p:nvPr/>
        </p:nvSpPr>
        <p:spPr>
          <a:xfrm>
            <a:off x="521925" y="1503900"/>
            <a:ext cx="6437400" cy="3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</a:rPr>
              <a:t>👉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que tem no ENEM PARANÁ?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🎥 +2.000 videoaulas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🎧 Podcasts para estudar em qualquer lugar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 Simulados estilo Enem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 Seu desempenho em gráficos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👉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Tudo gratuito. No seu ritmo.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00" y="852100"/>
            <a:ext cx="5043201" cy="2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225" y="130100"/>
            <a:ext cx="6382476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75" y="130100"/>
            <a:ext cx="991950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175" y="3650900"/>
            <a:ext cx="8720237" cy="10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312838" y="4594400"/>
            <a:ext cx="859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AQUI: </a:t>
            </a:r>
            <a:r>
              <a:rPr lang="pt-BR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ORIENTAÇÕES PARA A UTILIZAÇÃO DO RECURSO EDUCACIONAL DIGITAL ENEM PARANÁ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875" y="919155"/>
            <a:ext cx="3498525" cy="257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5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68" name="Google Shape;68;p15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5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" name="Google Shape;70;p15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as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pode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3320800" y="3869435"/>
            <a:ext cx="2482800" cy="10704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9</a:t>
            </a:r>
            <a:r>
              <a:rPr b="1"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º ano – Relações métricas no triângulo retângulo: Teorema de Pitágoras - I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/>
        </p:nvSpPr>
        <p:spPr>
          <a:xfrm>
            <a:off x="1210200" y="727275"/>
            <a:ext cx="4986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❖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Resolver problemas envolvendo a lei dos senos.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354433" y="653738"/>
            <a:ext cx="2445216" cy="222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0" r="0" t="12892"/>
          <a:stretch/>
        </p:blipFill>
        <p:spPr>
          <a:xfrm>
            <a:off x="745660" y="1688738"/>
            <a:ext cx="209550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849" y="2095302"/>
            <a:ext cx="2889449" cy="10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208950" y="3743728"/>
            <a:ext cx="8824500" cy="4617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20 - Resolver problemas envolvendo as leis do seno e/ou cosseno.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1984950" y="50600"/>
            <a:ext cx="5174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13201" y="1928500"/>
            <a:ext cx="869107" cy="18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7179" y="2878078"/>
            <a:ext cx="943043" cy="83742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4730213" y="2927342"/>
            <a:ext cx="4263300" cy="7389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Como você está se preparando para a Prova Paraná?  O conteúdo desta aula aborda os descritores que serão avaliados!!! Fique ligado!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208950" y="4257450"/>
            <a:ext cx="8824500" cy="8313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Calibri"/>
                <a:ea typeface="Calibri"/>
                <a:cs typeface="Calibri"/>
                <a:sym typeface="Calibri"/>
              </a:rPr>
              <a:t>As descrições com o D (maiúsculo) representam os descritores utilizados no SAEB e em edições da Prova Paraná anteriores. Os descritores com </a:t>
            </a: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>
                <a:latin typeface="Calibri"/>
                <a:ea typeface="Calibri"/>
                <a:cs typeface="Calibri"/>
                <a:sym typeface="Calibri"/>
              </a:rPr>
              <a:t> representam descrições de habilidades novas para a matriz de 2024 e 2025 com algumas alterações na descrição da habilidade.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>
          <a:blip r:embed="rId3">
            <a:alphaModFix amt="48000"/>
          </a:blip>
          <a:stretch>
            <a:fillRect/>
          </a:stretch>
        </p:blipFill>
        <p:spPr>
          <a:xfrm>
            <a:off x="1011743" y="926650"/>
            <a:ext cx="7120514" cy="40882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183300" y="3721936"/>
            <a:ext cx="8777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viagens aéreas, a direção que o avião viaja está suscetível também à direção do vento, que “empurra” o avião.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273900" y="467243"/>
            <a:ext cx="8596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você fosse selecionado pelo programa Ganhando o Mundo, para onde você gostaria de ir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3266" y="2369425"/>
            <a:ext cx="2597468" cy="11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"/>
          <p:cNvSpPr txBox="1"/>
          <p:nvPr/>
        </p:nvSpPr>
        <p:spPr>
          <a:xfrm>
            <a:off x="273900" y="1213222"/>
            <a:ext cx="8596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meio de transporte você utilizaria para esta viagem?</a:t>
            </a:r>
            <a:endParaRPr/>
          </a:p>
        </p:txBody>
      </p:sp>
      <p:sp>
        <p:nvSpPr>
          <p:cNvPr id="97" name="Google Shape;97;p17"/>
          <p:cNvSpPr txBox="1"/>
          <p:nvPr/>
        </p:nvSpPr>
        <p:spPr>
          <a:xfrm>
            <a:off x="273900" y="1658975"/>
            <a:ext cx="8596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Provavelmente, você viajaria de avião.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183300" y="4453000"/>
            <a:ext cx="877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pode acontecer se a rota não for corrigida?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Situação do voo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3807876" y="882990"/>
            <a:ext cx="169500" cy="2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8" title="avia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5105" y="1272204"/>
            <a:ext cx="2376161" cy="160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 title="wind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700000">
            <a:off x="178125" y="1940251"/>
            <a:ext cx="802950" cy="80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3598395" y="788850"/>
            <a:ext cx="5333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aeronave viaja para 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norte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uma velocidade de 200 km/h;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8" title="wind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700000">
            <a:off x="178125" y="1049301"/>
            <a:ext cx="802950" cy="80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/>
        </p:nvSpPr>
        <p:spPr>
          <a:xfrm>
            <a:off x="3598395" y="1521580"/>
            <a:ext cx="5333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urante 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trajeto,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atingida por um vento de 50 km/h que sopra para o nordeste;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3598395" y="2617650"/>
            <a:ext cx="5333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Ela será “empurrada” para a direita, saindo assim de seu caminho.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8" title="wind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700000">
            <a:off x="1223950" y="3075801"/>
            <a:ext cx="802950" cy="8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 title="wind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700000">
            <a:off x="675250" y="2452301"/>
            <a:ext cx="802950" cy="80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 txBox="1"/>
          <p:nvPr/>
        </p:nvSpPr>
        <p:spPr>
          <a:xfrm>
            <a:off x="101825" y="465425"/>
            <a:ext cx="877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Se, por exemplo: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18" title="Gemini_Generated_Image_cjdy86cjdy86cjdy.png"/>
          <p:cNvPicPr preferRelativeResize="0"/>
          <p:nvPr/>
        </p:nvPicPr>
        <p:blipFill rotWithShape="1">
          <a:blip r:embed="rId5">
            <a:alphaModFix/>
          </a:blip>
          <a:srcRect b="72794" l="0" r="0" t="0"/>
          <a:stretch/>
        </p:blipFill>
        <p:spPr>
          <a:xfrm>
            <a:off x="7226750" y="3541050"/>
            <a:ext cx="1705350" cy="139937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/>
          <p:nvPr/>
        </p:nvSpPr>
        <p:spPr>
          <a:xfrm>
            <a:off x="2193200" y="3541050"/>
            <a:ext cx="4432200" cy="1399500"/>
          </a:xfrm>
          <a:prstGeom prst="wedgeRectCallout">
            <a:avLst>
              <a:gd fmla="val 67233" name="adj1"/>
              <a:gd fmla="val -2962" name="adj2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você fosse o piloto, como faria para resolver este problema,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usando seu conhecimento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matemático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?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/>
          <p:nvPr/>
        </p:nvSpPr>
        <p:spPr>
          <a:xfrm>
            <a:off x="5992050" y="3920350"/>
            <a:ext cx="2997000" cy="1083600"/>
          </a:xfrm>
          <a:prstGeom prst="wedgeRectCallout">
            <a:avLst>
              <a:gd fmla="val -61745" name="adj1"/>
              <a:gd fmla="val -33603" name="adj2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Assim, ele voa para o norte, mesmo estando inclinado 10,18°.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2216175" y="1956121"/>
            <a:ext cx="6854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									 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 ser obtido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meio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triângulo ao lado.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Entendendo a situação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3807876" y="2025990"/>
            <a:ext cx="169500" cy="2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2216175" y="498225"/>
            <a:ext cx="6854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o avião viajar reto, ele não pode apontar para o norte,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216175" y="863350"/>
            <a:ext cx="685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pois o vento desloca-o para a direita.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2216175" y="1224100"/>
            <a:ext cx="6854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Então, o piloto deve compensar a direção da aeronave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" name="Google Shape;127;p19"/>
          <p:cNvCxnSpPr/>
          <p:nvPr/>
        </p:nvCxnSpPr>
        <p:spPr>
          <a:xfrm rot="10800000">
            <a:off x="1091850" y="1306150"/>
            <a:ext cx="0" cy="3697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8" name="Google Shape;128;p19"/>
          <p:cNvCxnSpPr/>
          <p:nvPr/>
        </p:nvCxnSpPr>
        <p:spPr>
          <a:xfrm flipH="1" rot="10800000">
            <a:off x="1089475" y="4441650"/>
            <a:ext cx="564600" cy="5601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9" name="Google Shape;129;p19"/>
          <p:cNvSpPr/>
          <p:nvPr/>
        </p:nvSpPr>
        <p:spPr>
          <a:xfrm rot="2700000">
            <a:off x="944717" y="4813562"/>
            <a:ext cx="298258" cy="355533"/>
          </a:xfrm>
          <a:prstGeom prst="pie">
            <a:avLst>
              <a:gd fmla="val 13608470" name="adj1"/>
              <a:gd fmla="val 16200000" name="adj2"/>
            </a:avLst>
          </a:prstGeom>
          <a:solidFill>
            <a:srgbClr val="2FA847"/>
          </a:solidFill>
          <a:ln cap="flat" cmpd="sng" w="9525">
            <a:solidFill>
              <a:srgbClr val="2FA8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0" name="Google Shape;130;p19"/>
          <p:cNvCxnSpPr/>
          <p:nvPr/>
        </p:nvCxnSpPr>
        <p:spPr>
          <a:xfrm rot="10800000">
            <a:off x="1092250" y="1314925"/>
            <a:ext cx="558600" cy="3128400"/>
          </a:xfrm>
          <a:prstGeom prst="straightConnector1">
            <a:avLst/>
          </a:prstGeom>
          <a:noFill/>
          <a:ln cap="flat" cmpd="sng" w="19050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1" name="Google Shape;131;p19"/>
          <p:cNvSpPr/>
          <p:nvPr/>
        </p:nvSpPr>
        <p:spPr>
          <a:xfrm>
            <a:off x="393497" y="333975"/>
            <a:ext cx="1437900" cy="2237700"/>
          </a:xfrm>
          <a:prstGeom prst="pie">
            <a:avLst>
              <a:gd fmla="val 4801918" name="adj1"/>
              <a:gd fmla="val 5424091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2" name="Google Shape;132;p19"/>
          <p:cNvGrpSpPr/>
          <p:nvPr/>
        </p:nvGrpSpPr>
        <p:grpSpPr>
          <a:xfrm>
            <a:off x="527252" y="549700"/>
            <a:ext cx="1129200" cy="2139900"/>
            <a:chOff x="527252" y="549700"/>
            <a:chExt cx="1129200" cy="2139900"/>
          </a:xfrm>
        </p:grpSpPr>
        <p:cxnSp>
          <p:nvCxnSpPr>
            <p:cNvPr id="133" name="Google Shape;133;p19"/>
            <p:cNvCxnSpPr/>
            <p:nvPr/>
          </p:nvCxnSpPr>
          <p:spPr>
            <a:xfrm rot="10800000">
              <a:off x="944425" y="570225"/>
              <a:ext cx="394200" cy="2103900"/>
            </a:xfrm>
            <a:prstGeom prst="straightConnector1">
              <a:avLst/>
            </a:prstGeom>
            <a:noFill/>
            <a:ln cap="flat" cmpd="sng" w="19050">
              <a:solidFill>
                <a:srgbClr val="B7B7B7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134" name="Google Shape;134;p19"/>
            <p:cNvCxnSpPr/>
            <p:nvPr/>
          </p:nvCxnSpPr>
          <p:spPr>
            <a:xfrm rot="10800000">
              <a:off x="1092550" y="549700"/>
              <a:ext cx="1800" cy="2139900"/>
            </a:xfrm>
            <a:prstGeom prst="straightConnector1">
              <a:avLst/>
            </a:prstGeom>
            <a:noFill/>
            <a:ln cap="flat" cmpd="sng" w="19050">
              <a:solidFill>
                <a:srgbClr val="B7B7B7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35" name="Google Shape;135;p19"/>
            <p:cNvSpPr/>
            <p:nvPr/>
          </p:nvSpPr>
          <p:spPr>
            <a:xfrm rot="10800000">
              <a:off x="527252" y="669999"/>
              <a:ext cx="1129200" cy="1356000"/>
            </a:xfrm>
            <a:prstGeom prst="pie">
              <a:avLst>
                <a:gd fmla="val 4804313" name="adj1"/>
                <a:gd fmla="val 5328268" name="adj2"/>
              </a:avLst>
            </a:prstGeom>
            <a:solidFill>
              <a:srgbClr val="FF9900"/>
            </a:solidFill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6" name="Google Shape;136;p19" title="avia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3855" y="4225369"/>
            <a:ext cx="615701" cy="415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 title="avia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72897">
            <a:off x="1363855" y="4225369"/>
            <a:ext cx="615702" cy="41530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/>
          <p:nvPr/>
        </p:nvSpPr>
        <p:spPr>
          <a:xfrm>
            <a:off x="1359225" y="4543825"/>
            <a:ext cx="71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1005178" y="4309572"/>
            <a:ext cx="71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2FA847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pt-BR" sz="2400">
                <a:solidFill>
                  <a:srgbClr val="2FA847"/>
                </a:solidFill>
                <a:latin typeface="Calibri"/>
                <a:ea typeface="Calibri"/>
                <a:cs typeface="Calibri"/>
                <a:sym typeface="Calibri"/>
              </a:rPr>
              <a:t>5°</a:t>
            </a:r>
            <a:endParaRPr sz="2400">
              <a:solidFill>
                <a:srgbClr val="2FA84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1418600" y="2682975"/>
            <a:ext cx="71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lang="pt-BR" sz="24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19" title="avia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72897">
            <a:off x="764355" y="4738719"/>
            <a:ext cx="615702" cy="41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 title="avia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380" y="4738719"/>
            <a:ext cx="615701" cy="41530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/>
        </p:nvSpPr>
        <p:spPr>
          <a:xfrm>
            <a:off x="2216175" y="1589700"/>
            <a:ext cx="685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b="1" lang="pt-BR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ângulo exato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2216175" y="1956121"/>
            <a:ext cx="685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ângulo, chamado de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ângulo de deriva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19" title="Gemini_Generated_Image_x27eiex27eiex27e.png"/>
          <p:cNvPicPr preferRelativeResize="0"/>
          <p:nvPr/>
        </p:nvPicPr>
        <p:blipFill rotWithShape="1">
          <a:blip r:embed="rId4">
            <a:alphaModFix/>
          </a:blip>
          <a:srcRect b="57893" l="0" r="0" t="0"/>
          <a:stretch/>
        </p:blipFill>
        <p:spPr>
          <a:xfrm flipH="1">
            <a:off x="4487514" y="3414022"/>
            <a:ext cx="1280091" cy="160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/>
          <p:nvPr/>
        </p:nvSpPr>
        <p:spPr>
          <a:xfrm>
            <a:off x="2077425" y="2833450"/>
            <a:ext cx="2344200" cy="1911600"/>
          </a:xfrm>
          <a:prstGeom prst="cloudCallout">
            <a:avLst>
              <a:gd fmla="val 65673" name="adj1"/>
              <a:gd fmla="val -879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Mas como calcular o ângulo?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5992050" y="2785275"/>
            <a:ext cx="2997000" cy="923400"/>
          </a:xfrm>
          <a:prstGeom prst="wedgeRectCallout">
            <a:avLst>
              <a:gd fmla="val -55310" name="adj1"/>
              <a:gd fmla="val 27077" name="adj2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 a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LEI DOS SENOS!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19" title="Gemini_Generated_Image_mid6zdmid6zdmid6.png"/>
          <p:cNvPicPr preferRelativeResize="0"/>
          <p:nvPr/>
        </p:nvPicPr>
        <p:blipFill rotWithShape="1">
          <a:blip r:embed="rId5">
            <a:alphaModFix/>
          </a:blip>
          <a:srcRect b="58396" l="0" r="0" t="0"/>
          <a:stretch/>
        </p:blipFill>
        <p:spPr>
          <a:xfrm>
            <a:off x="4164917" y="3414025"/>
            <a:ext cx="1925297" cy="16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"/>
                            </p:stCondLst>
                            <p:childTnLst>
                              <p:par>
                                <p:cTn fill="hold" nodeType="afterEffect" presetClass="exit" presetID="2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com Logo do Estado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em branco do RCO+aulas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