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6" r:id="rId5"/>
    <p:sldMasterId id="214748365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5143500" cx="9144000"/>
  <p:notesSz cx="6858000" cy="9144000"/>
  <p:embeddedFontLst>
    <p:embeddedFont>
      <p:font typeface="Paytone One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FB04E94-5CAB-45FF-BDC5-68B37C05995C}">
  <a:tblStyle styleId="{6FB04E94-5CAB-45FF-BDC5-68B37C0599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PaytoneOne-regular.fntdata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" name="Google Shape;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d6f64fc600_4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g3d6f64fc600_4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5dff00ad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d5dff00ad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3d5dff00ad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d8d76413b0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g3d8d76413b0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8d76413b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g3d8d76413b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998d61700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g3d998d61700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d6178e6810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g3d6178e6810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2" name="Google Shape;292;g3d6178e6810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d6178e6810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3d6178e6810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9" name="Google Shape;309;g3d6178e6810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d6178e6810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g3d6178e6810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7" name="Google Shape;327;g3d6178e6810_0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d6178e6810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g3d6178e6810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g3d6178e6810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d6178e6810_0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g3d6178e6810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g3d6178e6810_0_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9f13ca600a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39f13ca600a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d6178e6810_0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g3d6178e6810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4" name="Google Shape;384;g3d6178e6810_0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d6178e6810_0_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g3d6178e6810_0_1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4" name="Google Shape;404;g3d6178e6810_0_1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d6178e6810_0_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g3d6178e6810_0_1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8" name="Google Shape;428;g3d6178e6810_0_1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d6178e6810_0_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d6178e6810_0_1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d6178e6810_0_1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d6178e6810_0_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d6178e6810_0_1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g3d6178e6810_0_1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d6178e6810_0_1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d6178e6810_0_1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3d6178e6810_0_1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d6178e6810_0_2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9" name="Google Shape;479;g3d6178e6810_0_2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91" name="Google Shape;49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d6178e6810_0_1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d6178e6810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3d6178e6810_0_1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d6178e6810_0_1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3d6178e6810_0_1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3d6178e6810_0_1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dc001b53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g3dc001b53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c001b531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dc001b531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95b9f8f3e_0_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3695b9f8f3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5bc32b6c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4" name="Google Shape;74;g3d5bc32b6c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6cf728e6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g3d6cf728e6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6cf728e61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g3d6cf728e61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6f64fc600_4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g3d6f64fc600_4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0" name="Google Shape;30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1076" y="126600"/>
            <a:ext cx="1599027" cy="292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Relationship Id="rId6" Type="http://schemas.openxmlformats.org/officeDocument/2006/relationships/image" Target="../media/image24.png"/><Relationship Id="rId7" Type="http://schemas.openxmlformats.org/officeDocument/2006/relationships/image" Target="../media/image18.png"/><Relationship Id="rId8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Relationship Id="rId4" Type="http://schemas.openxmlformats.org/officeDocument/2006/relationships/image" Target="../media/image16.png"/><Relationship Id="rId5" Type="http://schemas.openxmlformats.org/officeDocument/2006/relationships/slide" Target="/ppt/slides/slide28.xml"/><Relationship Id="rId6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31.png"/><Relationship Id="rId5" Type="http://schemas.openxmlformats.org/officeDocument/2006/relationships/image" Target="../media/image26.png"/><Relationship Id="rId6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Relationship Id="rId5" Type="http://schemas.openxmlformats.org/officeDocument/2006/relationships/image" Target="../media/image5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openxmlformats.org/officeDocument/2006/relationships/image" Target="../media/image45.png"/><Relationship Id="rId6" Type="http://schemas.openxmlformats.org/officeDocument/2006/relationships/image" Target="../media/image37.png"/><Relationship Id="rId7" Type="http://schemas.openxmlformats.org/officeDocument/2006/relationships/image" Target="../media/image50.png"/><Relationship Id="rId8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Relationship Id="rId4" Type="http://schemas.openxmlformats.org/officeDocument/2006/relationships/image" Target="../media/image47.png"/><Relationship Id="rId5" Type="http://schemas.openxmlformats.org/officeDocument/2006/relationships/image" Target="../media/image63.png"/><Relationship Id="rId6" Type="http://schemas.openxmlformats.org/officeDocument/2006/relationships/slide" Target="/ppt/slides/slide29.xml"/><Relationship Id="rId7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png"/><Relationship Id="rId4" Type="http://schemas.openxmlformats.org/officeDocument/2006/relationships/image" Target="../media/image47.png"/><Relationship Id="rId9" Type="http://schemas.openxmlformats.org/officeDocument/2006/relationships/image" Target="../media/image58.png"/><Relationship Id="rId5" Type="http://schemas.openxmlformats.org/officeDocument/2006/relationships/image" Target="../media/image60.png"/><Relationship Id="rId6" Type="http://schemas.openxmlformats.org/officeDocument/2006/relationships/image" Target="../media/image52.png"/><Relationship Id="rId7" Type="http://schemas.openxmlformats.org/officeDocument/2006/relationships/image" Target="../media/image46.png"/><Relationship Id="rId8" Type="http://schemas.openxmlformats.org/officeDocument/2006/relationships/image" Target="../media/image49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5.png"/><Relationship Id="rId10" Type="http://schemas.openxmlformats.org/officeDocument/2006/relationships/image" Target="../media/image67.png"/><Relationship Id="rId13" Type="http://schemas.openxmlformats.org/officeDocument/2006/relationships/image" Target="../media/image64.png"/><Relationship Id="rId1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Relationship Id="rId4" Type="http://schemas.openxmlformats.org/officeDocument/2006/relationships/image" Target="../media/image56.png"/><Relationship Id="rId9" Type="http://schemas.openxmlformats.org/officeDocument/2006/relationships/image" Target="../media/image43.png"/><Relationship Id="rId5" Type="http://schemas.openxmlformats.org/officeDocument/2006/relationships/image" Target="../media/image42.png"/><Relationship Id="rId6" Type="http://schemas.openxmlformats.org/officeDocument/2006/relationships/image" Target="../media/image41.png"/><Relationship Id="rId7" Type="http://schemas.openxmlformats.org/officeDocument/2006/relationships/image" Target="../media/image55.png"/><Relationship Id="rId8" Type="http://schemas.openxmlformats.org/officeDocument/2006/relationships/image" Target="../media/image6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9.png"/><Relationship Id="rId4" Type="http://schemas.openxmlformats.org/officeDocument/2006/relationships/image" Target="../media/image6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1.png"/><Relationship Id="rId4" Type="http://schemas.openxmlformats.org/officeDocument/2006/relationships/image" Target="../media/image54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math/2-serie-em-mat-pr/xe4ba574d0b440c29:2-trimestre-2026/xe4ba574d0b440c29:semana-1-trigonometria-introducao-e-lei-dos-senos/a/triangle-angles-review?lang=pt" TargetMode="External"/><Relationship Id="rId7" Type="http://schemas.openxmlformats.org/officeDocument/2006/relationships/hyperlink" Target="https://pt.khanacademy.org/login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canva.com/pt_br/educa%C3%A7%C3%A3o/" TargetMode="External"/><Relationship Id="rId4" Type="http://schemas.openxmlformats.org/officeDocument/2006/relationships/hyperlink" Target="https://gemini.google.com/" TargetMode="External"/><Relationship Id="rId9" Type="http://schemas.openxmlformats.org/officeDocument/2006/relationships/hyperlink" Target="https://forms.gle/ZuC8G4UPYMEdztJy5" TargetMode="External"/><Relationship Id="rId5" Type="http://schemas.openxmlformats.org/officeDocument/2006/relationships/hyperlink" Target="https://www.cob.org.br/comunicacao/noticias/brincando-rayssa-leal-se-torna-a-medalhista-mais-nova-do-brasil-na-historia" TargetMode="External"/><Relationship Id="rId6" Type="http://schemas.openxmlformats.org/officeDocument/2006/relationships/hyperlink" Target="https://rollingstone.com.br/musica/rayssa-leal-conta-quais-musicas-escuta-durante/" TargetMode="External"/><Relationship Id="rId7" Type="http://schemas.openxmlformats.org/officeDocument/2006/relationships/hyperlink" Target="https://www1.fisica.org.br/fne/phocadownload/Vol19-Num2/FNE-19-2-210703.pdf" TargetMode="External"/><Relationship Id="rId8" Type="http://schemas.openxmlformats.org/officeDocument/2006/relationships/image" Target="../media/image5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Relationship Id="rId4" Type="http://schemas.openxmlformats.org/officeDocument/2006/relationships/slide" Target="/ppt/slides/slide15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7.png"/><Relationship Id="rId4" Type="http://schemas.openxmlformats.org/officeDocument/2006/relationships/slide" Target="/ppt/slides/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15.png"/><Relationship Id="rId5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14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presentation/d/1XNveknmW-K8rIdqUmtA8uVk9PHTg5uqQnL6bcTbT91c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Lei dos senos – II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36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/>
          <p:nvPr/>
        </p:nvSpPr>
        <p:spPr>
          <a:xfrm>
            <a:off x="14950" y="14950"/>
            <a:ext cx="42690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Dificuldade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52400" y="2779684"/>
            <a:ext cx="2423700" cy="221141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0"/>
          <p:cNvSpPr/>
          <p:nvPr/>
        </p:nvSpPr>
        <p:spPr>
          <a:xfrm>
            <a:off x="77925" y="629675"/>
            <a:ext cx="1881000" cy="1237200"/>
          </a:xfrm>
          <a:prstGeom prst="wedgeRectCallout">
            <a:avLst>
              <a:gd fmla="val -9079" name="adj1"/>
              <a:gd fmla="val 122549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 trampo pra fazer uma rampa!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2154250" y="638925"/>
            <a:ext cx="6559500" cy="1040100"/>
          </a:xfrm>
          <a:prstGeom prst="wedgeRectCallout">
            <a:avLst>
              <a:gd fmla="val -63554" name="adj1"/>
              <a:gd fmla="val 152536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Não tem um jeito simples de calcular o tamanho da viga e da longarina de base? Daí é só juntar os 3.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0"/>
          <p:cNvSpPr/>
          <p:nvPr/>
        </p:nvSpPr>
        <p:spPr>
          <a:xfrm>
            <a:off x="4363375" y="1866875"/>
            <a:ext cx="4379700" cy="1152000"/>
          </a:xfrm>
          <a:prstGeom prst="wedgeRectCallout">
            <a:avLst>
              <a:gd fmla="val -75087" name="adj1"/>
              <a:gd fmla="val 23433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Realmente, tem um jeito mais fácil, se tivermos os ângulos.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 usando a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lei dos senos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!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 rot="-597623">
            <a:off x="5261087" y="4522292"/>
            <a:ext cx="2740404" cy="5540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Longarina</a:t>
            </a:r>
            <a:endParaRPr>
              <a:solidFill>
                <a:srgbClr val="783F04"/>
              </a:solidFill>
            </a:endParaRPr>
          </a:p>
        </p:txBody>
      </p:sp>
      <p:sp>
        <p:nvSpPr>
          <p:cNvPr id="169" name="Google Shape;169;p20"/>
          <p:cNvSpPr/>
          <p:nvPr/>
        </p:nvSpPr>
        <p:spPr>
          <a:xfrm>
            <a:off x="4493520" y="4426597"/>
            <a:ext cx="1044000" cy="1044000"/>
          </a:xfrm>
          <a:prstGeom prst="pie">
            <a:avLst>
              <a:gd fmla="val 20121485" name="adj1"/>
              <a:gd fmla="val 209981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7559270" y="4289447"/>
            <a:ext cx="360000" cy="360000"/>
          </a:xfrm>
          <a:prstGeom prst="pie">
            <a:avLst>
              <a:gd fmla="val 10195304" name="adj1"/>
              <a:gd fmla="val 1620638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7559270" y="3506234"/>
            <a:ext cx="360000" cy="360000"/>
          </a:xfrm>
          <a:prstGeom prst="pie">
            <a:avLst>
              <a:gd fmla="val 5393153" name="adj1"/>
              <a:gd fmla="val 9493212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 rot="-1495244">
            <a:off x="4725692" y="3792588"/>
            <a:ext cx="3034431" cy="553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Rampa = 3 m</a:t>
            </a:r>
            <a:endParaRPr b="1">
              <a:solidFill>
                <a:srgbClr val="FF0000"/>
              </a:solidFill>
            </a:endParaRPr>
          </a:p>
        </p:txBody>
      </p:sp>
      <p:cxnSp>
        <p:nvCxnSpPr>
          <p:cNvPr id="173" name="Google Shape;173;p20"/>
          <p:cNvCxnSpPr/>
          <p:nvPr/>
        </p:nvCxnSpPr>
        <p:spPr>
          <a:xfrm flipH="1">
            <a:off x="7738517" y="3680305"/>
            <a:ext cx="1500" cy="7902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4" name="Google Shape;174;p20"/>
          <p:cNvCxnSpPr/>
          <p:nvPr/>
        </p:nvCxnSpPr>
        <p:spPr>
          <a:xfrm flipH="1" rot="10800000">
            <a:off x="5009952" y="4466644"/>
            <a:ext cx="2740500" cy="485400"/>
          </a:xfrm>
          <a:prstGeom prst="straightConnector1">
            <a:avLst/>
          </a:prstGeom>
          <a:noFill/>
          <a:ln cap="flat" cmpd="sng" w="38100">
            <a:solidFill>
              <a:srgbClr val="783F0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5" name="Google Shape;175;p20"/>
          <p:cNvSpPr txBox="1"/>
          <p:nvPr/>
        </p:nvSpPr>
        <p:spPr>
          <a:xfrm>
            <a:off x="7057352" y="3830138"/>
            <a:ext cx="79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Viga</a:t>
            </a:r>
            <a:endParaRPr>
              <a:solidFill>
                <a:srgbClr val="FF00FF"/>
              </a:solidFill>
            </a:endParaRPr>
          </a:p>
        </p:txBody>
      </p:sp>
      <p:cxnSp>
        <p:nvCxnSpPr>
          <p:cNvPr id="176" name="Google Shape;176;p20"/>
          <p:cNvCxnSpPr/>
          <p:nvPr/>
        </p:nvCxnSpPr>
        <p:spPr>
          <a:xfrm flipH="1" rot="10800000">
            <a:off x="4987127" y="3674294"/>
            <a:ext cx="2763000" cy="1290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7" name="Google Shape;177;p20"/>
          <p:cNvSpPr/>
          <p:nvPr/>
        </p:nvSpPr>
        <p:spPr>
          <a:xfrm>
            <a:off x="4964576" y="4953202"/>
            <a:ext cx="189600" cy="9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 txBox="1"/>
          <p:nvPr/>
        </p:nvSpPr>
        <p:spPr>
          <a:xfrm>
            <a:off x="14952" y="14952"/>
            <a:ext cx="3964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Lei dos Senos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104550" y="656625"/>
            <a:ext cx="4693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triângulo, a razão entre a medida de qualquer lado e o seno do seu ângulo oposto é constante e igual ao diâmetro da circunferência a ele circunscrita.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" name="Google Shape;185;p21"/>
          <p:cNvGrpSpPr/>
          <p:nvPr/>
        </p:nvGrpSpPr>
        <p:grpSpPr>
          <a:xfrm>
            <a:off x="4952125" y="692288"/>
            <a:ext cx="3960000" cy="3960000"/>
            <a:chOff x="4952125" y="692288"/>
            <a:chExt cx="3960000" cy="3960000"/>
          </a:xfrm>
        </p:grpSpPr>
        <p:sp>
          <p:nvSpPr>
            <p:cNvPr id="186" name="Google Shape;186;p21"/>
            <p:cNvSpPr/>
            <p:nvPr/>
          </p:nvSpPr>
          <p:spPr>
            <a:xfrm>
              <a:off x="4952125" y="692288"/>
              <a:ext cx="3960000" cy="39600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7" name="Google Shape;187;p21"/>
            <p:cNvGrpSpPr/>
            <p:nvPr/>
          </p:nvGrpSpPr>
          <p:grpSpPr>
            <a:xfrm>
              <a:off x="5532054" y="1272216"/>
              <a:ext cx="2800200" cy="2800200"/>
              <a:chOff x="5532054" y="1272216"/>
              <a:chExt cx="2800200" cy="2800200"/>
            </a:xfrm>
          </p:grpSpPr>
          <p:sp>
            <p:nvSpPr>
              <p:cNvPr id="188" name="Google Shape;188;p21"/>
              <p:cNvSpPr txBox="1"/>
              <p:nvPr/>
            </p:nvSpPr>
            <p:spPr>
              <a:xfrm>
                <a:off x="7061694" y="2332916"/>
                <a:ext cx="770100" cy="74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2675" lIns="122675" spcFirstLastPara="1" rIns="122675" wrap="square" tIns="122675">
                <a:spAutoFit/>
              </a:bodyPr>
              <a:lstStyle/>
              <a:p>
                <a:pPr indent="0" lvl="0" marL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2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r>
                  <a:rPr lang="pt-BR" sz="322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</a:t>
                </a:r>
                <a:endParaRPr sz="1879">
                  <a:solidFill>
                    <a:srgbClr val="FF0000"/>
                  </a:solidFill>
                </a:endParaRPr>
              </a:p>
            </p:txBody>
          </p:sp>
          <p:sp>
            <p:nvSpPr>
              <p:cNvPr id="189" name="Google Shape;189;p21"/>
              <p:cNvSpPr txBox="1"/>
              <p:nvPr/>
            </p:nvSpPr>
            <p:spPr>
              <a:xfrm>
                <a:off x="6507226" y="2532719"/>
                <a:ext cx="568200" cy="74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2675" lIns="122675" spcFirstLastPara="1" rIns="122675" wrap="square" tIns="122675">
                <a:spAutoFit/>
              </a:bodyPr>
              <a:lstStyle/>
              <a:p>
                <a:pPr indent="0" lvl="0" marL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2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</a:t>
                </a:r>
                <a:endParaRPr sz="1879"/>
              </a:p>
            </p:txBody>
          </p:sp>
          <p:cxnSp>
            <p:nvCxnSpPr>
              <p:cNvPr id="190" name="Google Shape;190;p21"/>
              <p:cNvCxnSpPr>
                <a:stCxn id="186" idx="1"/>
                <a:endCxn id="186" idx="5"/>
              </p:cNvCxnSpPr>
              <p:nvPr/>
            </p:nvCxnSpPr>
            <p:spPr>
              <a:xfrm>
                <a:off x="5532054" y="1272216"/>
                <a:ext cx="2800200" cy="2800200"/>
              </a:xfrm>
              <a:prstGeom prst="straightConnector1">
                <a:avLst/>
              </a:prstGeom>
              <a:noFill/>
              <a:ln cap="flat" cmpd="sng" w="38350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91" name="Google Shape;191;p21"/>
              <p:cNvSpPr/>
              <p:nvPr/>
            </p:nvSpPr>
            <p:spPr>
              <a:xfrm>
                <a:off x="6909767" y="2632292"/>
                <a:ext cx="79500" cy="79200"/>
              </a:xfrm>
              <a:prstGeom prst="ellipse">
                <a:avLst/>
              </a:prstGeom>
              <a:solidFill>
                <a:srgbClr val="0000FF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92" name="Google Shape;192;p21"/>
          <p:cNvSpPr/>
          <p:nvPr/>
        </p:nvSpPr>
        <p:spPr>
          <a:xfrm>
            <a:off x="7262967" y="687117"/>
            <a:ext cx="79500" cy="79200"/>
          </a:xfrm>
          <a:prstGeom prst="ellipse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1"/>
          <p:cNvSpPr/>
          <p:nvPr/>
        </p:nvSpPr>
        <p:spPr>
          <a:xfrm>
            <a:off x="5440508" y="3957358"/>
            <a:ext cx="79500" cy="79200"/>
          </a:xfrm>
          <a:prstGeom prst="ellipse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1"/>
          <p:cNvSpPr/>
          <p:nvPr/>
        </p:nvSpPr>
        <p:spPr>
          <a:xfrm>
            <a:off x="8858258" y="2973108"/>
            <a:ext cx="79500" cy="79200"/>
          </a:xfrm>
          <a:prstGeom prst="ellipse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5" name="Google Shape;195;p21"/>
          <p:cNvGraphicFramePr/>
          <p:nvPr/>
        </p:nvGraphicFramePr>
        <p:xfrm>
          <a:off x="2217897" y="2775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{6FB04E94-5CAB-45FF-BDC5-68B37C05995C}</a:tableStyleId>
              </a:tblPr>
              <a:tblGrid>
                <a:gridCol w="382850"/>
              </a:tblGrid>
              <a:tr h="38100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vMerge="1"/>
              </a:tr>
            </a:tbl>
          </a:graphicData>
        </a:graphic>
      </p:graphicFrame>
      <p:grpSp>
        <p:nvGrpSpPr>
          <p:cNvPr id="196" name="Google Shape;196;p21"/>
          <p:cNvGrpSpPr/>
          <p:nvPr/>
        </p:nvGrpSpPr>
        <p:grpSpPr>
          <a:xfrm>
            <a:off x="5481000" y="728775"/>
            <a:ext cx="3871913" cy="3265200"/>
            <a:chOff x="5481000" y="728775"/>
            <a:chExt cx="3871913" cy="3265200"/>
          </a:xfrm>
        </p:grpSpPr>
        <p:sp>
          <p:nvSpPr>
            <p:cNvPr id="197" name="Google Shape;197;p21"/>
            <p:cNvSpPr/>
            <p:nvPr/>
          </p:nvSpPr>
          <p:spPr>
            <a:xfrm>
              <a:off x="8452913" y="2561313"/>
              <a:ext cx="900000" cy="900000"/>
            </a:xfrm>
            <a:prstGeom prst="pie">
              <a:avLst>
                <a:gd fmla="val 9870475" name="adj1"/>
                <a:gd fmla="val 14100714" name="adj2"/>
              </a:avLst>
            </a:prstGeom>
            <a:solidFill>
              <a:srgbClr val="F1C232"/>
            </a:solidFill>
            <a:ln cap="flat" cmpd="sng" w="1905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1"/>
            <p:cNvSpPr txBox="1"/>
            <p:nvPr/>
          </p:nvSpPr>
          <p:spPr>
            <a:xfrm>
              <a:off x="6008480" y="1837160"/>
              <a:ext cx="4149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FF990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1879">
                <a:solidFill>
                  <a:srgbClr val="FF9900"/>
                </a:solidFill>
              </a:endParaRPr>
            </a:p>
          </p:txBody>
        </p:sp>
        <p:sp>
          <p:nvSpPr>
            <p:cNvPr id="199" name="Google Shape;199;p21"/>
            <p:cNvSpPr txBox="1"/>
            <p:nvPr/>
          </p:nvSpPr>
          <p:spPr>
            <a:xfrm>
              <a:off x="8779675" y="2801756"/>
              <a:ext cx="5682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FF990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1879">
                <a:solidFill>
                  <a:srgbClr val="FF9900"/>
                </a:solidFill>
              </a:endParaRPr>
            </a:p>
          </p:txBody>
        </p:sp>
        <p:cxnSp>
          <p:nvCxnSpPr>
            <p:cNvPr id="200" name="Google Shape;200;p21"/>
            <p:cNvCxnSpPr/>
            <p:nvPr/>
          </p:nvCxnSpPr>
          <p:spPr>
            <a:xfrm flipH="1">
              <a:off x="5481000" y="728775"/>
              <a:ext cx="1820400" cy="3265200"/>
            </a:xfrm>
            <a:prstGeom prst="straightConnector1">
              <a:avLst/>
            </a:prstGeom>
            <a:noFill/>
            <a:ln cap="flat" cmpd="sng" w="38100">
              <a:solidFill>
                <a:srgbClr val="FF99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1" name="Google Shape;201;p21"/>
            <p:cNvSpPr txBox="1"/>
            <p:nvPr/>
          </p:nvSpPr>
          <p:spPr>
            <a:xfrm>
              <a:off x="8181257" y="2500437"/>
              <a:ext cx="3201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FF9900"/>
                  </a:solidFill>
                  <a:latin typeface="Calibri"/>
                  <a:ea typeface="Calibri"/>
                  <a:cs typeface="Calibri"/>
                  <a:sym typeface="Calibri"/>
                </a:rPr>
                <a:t>𝛄</a:t>
              </a:r>
              <a:endParaRPr/>
            </a:p>
          </p:txBody>
        </p:sp>
      </p:grpSp>
      <p:grpSp>
        <p:nvGrpSpPr>
          <p:cNvPr id="202" name="Google Shape;202;p21"/>
          <p:cNvGrpSpPr/>
          <p:nvPr/>
        </p:nvGrpSpPr>
        <p:grpSpPr>
          <a:xfrm>
            <a:off x="5023385" y="728200"/>
            <a:ext cx="3874865" cy="3777887"/>
            <a:chOff x="5023385" y="728200"/>
            <a:chExt cx="3874865" cy="3777887"/>
          </a:xfrm>
        </p:grpSpPr>
        <p:sp>
          <p:nvSpPr>
            <p:cNvPr id="203" name="Google Shape;203;p21"/>
            <p:cNvSpPr/>
            <p:nvPr/>
          </p:nvSpPr>
          <p:spPr>
            <a:xfrm>
              <a:off x="5023385" y="3554906"/>
              <a:ext cx="900000" cy="900000"/>
            </a:xfrm>
            <a:prstGeom prst="pie">
              <a:avLst>
                <a:gd fmla="val 17961985" name="adj1"/>
                <a:gd fmla="val 20588391" name="adj2"/>
              </a:avLst>
            </a:prstGeom>
            <a:solidFill>
              <a:srgbClr val="6AA84F"/>
            </a:soli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1"/>
            <p:cNvSpPr txBox="1"/>
            <p:nvPr/>
          </p:nvSpPr>
          <p:spPr>
            <a:xfrm>
              <a:off x="5080460" y="3762387"/>
              <a:ext cx="5682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sz="1879">
                <a:solidFill>
                  <a:srgbClr val="38761D"/>
                </a:solidFill>
              </a:endParaRPr>
            </a:p>
          </p:txBody>
        </p:sp>
        <p:sp>
          <p:nvSpPr>
            <p:cNvPr id="205" name="Google Shape;205;p21"/>
            <p:cNvSpPr txBox="1"/>
            <p:nvPr/>
          </p:nvSpPr>
          <p:spPr>
            <a:xfrm>
              <a:off x="8166399" y="1590347"/>
              <a:ext cx="4149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sz="1879">
                <a:solidFill>
                  <a:srgbClr val="38761D"/>
                </a:solidFill>
              </a:endParaRPr>
            </a:p>
          </p:txBody>
        </p:sp>
        <p:cxnSp>
          <p:nvCxnSpPr>
            <p:cNvPr id="206" name="Google Shape;206;p21"/>
            <p:cNvCxnSpPr/>
            <p:nvPr/>
          </p:nvCxnSpPr>
          <p:spPr>
            <a:xfrm rot="10800000">
              <a:off x="7302250" y="728200"/>
              <a:ext cx="1596000" cy="2284200"/>
            </a:xfrm>
            <a:prstGeom prst="straightConnector1">
              <a:avLst/>
            </a:prstGeom>
            <a:noFill/>
            <a:ln cap="flat" cmpd="sng" w="38100">
              <a:solidFill>
                <a:srgbClr val="38761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7" name="Google Shape;207;p21"/>
            <p:cNvSpPr txBox="1"/>
            <p:nvPr/>
          </p:nvSpPr>
          <p:spPr>
            <a:xfrm>
              <a:off x="5775989" y="3289175"/>
              <a:ext cx="352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𝛃</a:t>
              </a:r>
              <a:endParaRPr/>
            </a:p>
          </p:txBody>
        </p:sp>
      </p:grpSp>
      <p:graphicFrame>
        <p:nvGraphicFramePr>
          <p:cNvPr id="208" name="Google Shape;208;p21"/>
          <p:cNvGraphicFramePr/>
          <p:nvPr/>
        </p:nvGraphicFramePr>
        <p:xfrm>
          <a:off x="1331265" y="26066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{6FB04E94-5CAB-45FF-BDC5-68B37C05995C}</a:tableStyleId>
              </a:tblPr>
              <a:tblGrid>
                <a:gridCol w="886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2400">
                        <a:solidFill>
                          <a:srgbClr val="38761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 </a:t>
                      </a:r>
                      <a:r>
                        <a:rPr lang="pt-BR" sz="2400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𝛃</a:t>
                      </a:r>
                      <a:endParaRPr sz="2400">
                        <a:solidFill>
                          <a:srgbClr val="38761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9" name="Google Shape;209;p21"/>
          <p:cNvGraphicFramePr/>
          <p:nvPr/>
        </p:nvGraphicFramePr>
        <p:xfrm>
          <a:off x="2598897" y="26066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{6FB04E94-5CAB-45FF-BDC5-68B37C05995C}</a:tableStyleId>
              </a:tblPr>
              <a:tblGrid>
                <a:gridCol w="865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endParaRPr sz="2400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 </a:t>
                      </a:r>
                      <a:r>
                        <a:rPr lang="pt-BR" sz="240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𝛄</a:t>
                      </a:r>
                      <a:endParaRPr sz="2400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10" name="Google Shape;210;p21"/>
          <p:cNvGraphicFramePr/>
          <p:nvPr/>
        </p:nvGraphicFramePr>
        <p:xfrm>
          <a:off x="25" y="26066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{6FB04E94-5CAB-45FF-BDC5-68B37C05995C}</a:tableStyleId>
              </a:tblPr>
              <a:tblGrid>
                <a:gridCol w="948800"/>
                <a:gridCol w="3828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0000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2400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 </a:t>
                      </a:r>
                      <a:r>
                        <a:rPr lang="pt-BR" sz="2400">
                          <a:solidFill>
                            <a:srgbClr val="0000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𝛂</a:t>
                      </a:r>
                      <a:endParaRPr sz="2400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graphicFrame>
        <p:nvGraphicFramePr>
          <p:cNvPr id="211" name="Google Shape;211;p21"/>
          <p:cNvGraphicFramePr/>
          <p:nvPr/>
        </p:nvGraphicFramePr>
        <p:xfrm>
          <a:off x="3466318" y="2775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{6FB04E94-5CAB-45FF-BDC5-68B37C05995C}</a:tableStyleId>
              </a:tblPr>
              <a:tblGrid>
                <a:gridCol w="392200"/>
                <a:gridCol w="523025"/>
              </a:tblGrid>
              <a:tr h="38100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2R</a:t>
                      </a:r>
                      <a:endParaRPr sz="2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vMerge="1"/>
                <a:tc vMerge="1"/>
              </a:tr>
            </a:tbl>
          </a:graphicData>
        </a:graphic>
      </p:graphicFrame>
      <p:grpSp>
        <p:nvGrpSpPr>
          <p:cNvPr id="212" name="Google Shape;212;p21"/>
          <p:cNvGrpSpPr/>
          <p:nvPr/>
        </p:nvGrpSpPr>
        <p:grpSpPr>
          <a:xfrm>
            <a:off x="5483325" y="62713"/>
            <a:ext cx="3414000" cy="3970152"/>
            <a:chOff x="5483325" y="62713"/>
            <a:chExt cx="3414000" cy="3970152"/>
          </a:xfrm>
        </p:grpSpPr>
        <p:sp>
          <p:nvSpPr>
            <p:cNvPr id="213" name="Google Shape;213;p21"/>
            <p:cNvSpPr txBox="1"/>
            <p:nvPr/>
          </p:nvSpPr>
          <p:spPr>
            <a:xfrm>
              <a:off x="7075660" y="62713"/>
              <a:ext cx="5682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sz="1879">
                <a:solidFill>
                  <a:srgbClr val="0000FF"/>
                </a:solidFill>
              </a:endParaRPr>
            </a:p>
          </p:txBody>
        </p:sp>
        <p:sp>
          <p:nvSpPr>
            <p:cNvPr id="214" name="Google Shape;214;p21"/>
            <p:cNvSpPr txBox="1"/>
            <p:nvPr/>
          </p:nvSpPr>
          <p:spPr>
            <a:xfrm>
              <a:off x="6764604" y="3289164"/>
              <a:ext cx="4149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2675" lIns="122675" spcFirstLastPara="1" rIns="122675" wrap="square" tIns="12267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21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sz="1879">
                <a:solidFill>
                  <a:srgbClr val="0000FF"/>
                </a:solidFill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6852735" y="276731"/>
              <a:ext cx="900000" cy="900000"/>
            </a:xfrm>
            <a:prstGeom prst="pie">
              <a:avLst>
                <a:gd fmla="val 3334874" name="adj1"/>
                <a:gd fmla="val 7166255" name="adj2"/>
              </a:avLst>
            </a:prstGeom>
            <a:solidFill>
              <a:srgbClr val="3D85C6"/>
            </a:solidFill>
            <a:ln cap="flat" cmpd="sng" w="1905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6" name="Google Shape;216;p21"/>
            <p:cNvCxnSpPr/>
            <p:nvPr/>
          </p:nvCxnSpPr>
          <p:spPr>
            <a:xfrm flipH="1" rot="10800000">
              <a:off x="5483325" y="3012500"/>
              <a:ext cx="3414000" cy="97800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7" name="Google Shape;217;p21"/>
            <p:cNvSpPr txBox="1"/>
            <p:nvPr/>
          </p:nvSpPr>
          <p:spPr>
            <a:xfrm>
              <a:off x="7151212" y="1052417"/>
              <a:ext cx="352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𝛂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/>
          <p:nvPr/>
        </p:nvSpPr>
        <p:spPr>
          <a:xfrm>
            <a:off x="14950" y="14950"/>
            <a:ext cx="3492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2"/>
          <p:cNvSpPr txBox="1"/>
          <p:nvPr/>
        </p:nvSpPr>
        <p:spPr>
          <a:xfrm rot="-597623">
            <a:off x="5261087" y="4522292"/>
            <a:ext cx="2740404" cy="5540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Longarina</a:t>
            </a:r>
            <a:endParaRPr>
              <a:solidFill>
                <a:srgbClr val="783F04"/>
              </a:solidFill>
            </a:endParaRPr>
          </a:p>
        </p:txBody>
      </p:sp>
      <p:sp>
        <p:nvSpPr>
          <p:cNvPr id="224" name="Google Shape;224;p22"/>
          <p:cNvSpPr/>
          <p:nvPr/>
        </p:nvSpPr>
        <p:spPr>
          <a:xfrm>
            <a:off x="4493520" y="4426597"/>
            <a:ext cx="1044000" cy="1044000"/>
          </a:xfrm>
          <a:prstGeom prst="pie">
            <a:avLst>
              <a:gd fmla="val 20121485" name="adj1"/>
              <a:gd fmla="val 209981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2"/>
          <p:cNvSpPr/>
          <p:nvPr/>
        </p:nvSpPr>
        <p:spPr>
          <a:xfrm>
            <a:off x="7559270" y="4289447"/>
            <a:ext cx="360000" cy="360000"/>
          </a:xfrm>
          <a:prstGeom prst="pie">
            <a:avLst>
              <a:gd fmla="val 10195304" name="adj1"/>
              <a:gd fmla="val 1620638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2"/>
          <p:cNvSpPr/>
          <p:nvPr/>
        </p:nvSpPr>
        <p:spPr>
          <a:xfrm>
            <a:off x="7559270" y="3506234"/>
            <a:ext cx="360000" cy="360000"/>
          </a:xfrm>
          <a:prstGeom prst="pie">
            <a:avLst>
              <a:gd fmla="val 5393153" name="adj1"/>
              <a:gd fmla="val 9493212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2"/>
          <p:cNvSpPr txBox="1"/>
          <p:nvPr/>
        </p:nvSpPr>
        <p:spPr>
          <a:xfrm rot="-1495244">
            <a:off x="4725692" y="3792588"/>
            <a:ext cx="3034431" cy="553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Rampa = 3 m</a:t>
            </a:r>
            <a:endParaRPr b="1">
              <a:solidFill>
                <a:srgbClr val="FF0000"/>
              </a:solidFill>
            </a:endParaRPr>
          </a:p>
        </p:txBody>
      </p:sp>
      <p:cxnSp>
        <p:nvCxnSpPr>
          <p:cNvPr id="228" name="Google Shape;228;p22"/>
          <p:cNvCxnSpPr/>
          <p:nvPr/>
        </p:nvCxnSpPr>
        <p:spPr>
          <a:xfrm flipH="1">
            <a:off x="7738517" y="3680305"/>
            <a:ext cx="1500" cy="7902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9" name="Google Shape;229;p22"/>
          <p:cNvCxnSpPr/>
          <p:nvPr/>
        </p:nvCxnSpPr>
        <p:spPr>
          <a:xfrm flipH="1" rot="10800000">
            <a:off x="5009952" y="4466644"/>
            <a:ext cx="2740500" cy="485400"/>
          </a:xfrm>
          <a:prstGeom prst="straightConnector1">
            <a:avLst/>
          </a:prstGeom>
          <a:noFill/>
          <a:ln cap="flat" cmpd="sng" w="38100">
            <a:solidFill>
              <a:srgbClr val="783F0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0" name="Google Shape;230;p22"/>
          <p:cNvSpPr txBox="1"/>
          <p:nvPr/>
        </p:nvSpPr>
        <p:spPr>
          <a:xfrm>
            <a:off x="7057352" y="3830138"/>
            <a:ext cx="79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Viga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3545250" y="4396900"/>
            <a:ext cx="201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25° – 10° =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15°</a:t>
            </a:r>
            <a:endParaRPr b="1"/>
          </a:p>
        </p:txBody>
      </p:sp>
      <p:sp>
        <p:nvSpPr>
          <p:cNvPr id="232" name="Google Shape;232;p22"/>
          <p:cNvSpPr txBox="1"/>
          <p:nvPr/>
        </p:nvSpPr>
        <p:spPr>
          <a:xfrm>
            <a:off x="7699552" y="3937921"/>
            <a:ext cx="1584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90° + 10° =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100°</a:t>
            </a:r>
            <a:endParaRPr b="1"/>
          </a:p>
        </p:txBody>
      </p:sp>
      <p:sp>
        <p:nvSpPr>
          <p:cNvPr id="233" name="Google Shape;233;p22"/>
          <p:cNvSpPr txBox="1"/>
          <p:nvPr/>
        </p:nvSpPr>
        <p:spPr>
          <a:xfrm>
            <a:off x="5658746" y="3096620"/>
            <a:ext cx="2627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180° – 15° – 100 ° =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65°</a:t>
            </a:r>
            <a:endParaRPr b="1"/>
          </a:p>
        </p:txBody>
      </p:sp>
      <p:cxnSp>
        <p:nvCxnSpPr>
          <p:cNvPr id="234" name="Google Shape;234;p22"/>
          <p:cNvCxnSpPr/>
          <p:nvPr/>
        </p:nvCxnSpPr>
        <p:spPr>
          <a:xfrm flipH="1" rot="10800000">
            <a:off x="4987127" y="3674294"/>
            <a:ext cx="2763000" cy="1290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5" name="Google Shape;235;p22"/>
          <p:cNvSpPr/>
          <p:nvPr/>
        </p:nvSpPr>
        <p:spPr>
          <a:xfrm>
            <a:off x="4964576" y="4953202"/>
            <a:ext cx="189600" cy="9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113125" y="558603"/>
            <a:ext cx="8968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o terreno tem uma inclicação de 10°, e a rampa deve ter 25° em relação ao horizonte, qual deve ser o ângulo entre a rampa e a longarina?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113125" y="1701603"/>
            <a:ext cx="8968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viga deve ser perpendicular ao horizonte, e o terreno tem 10° de inclinação. Qual deve ser o ângulo entre a viga e a longarina?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2"/>
          <p:cNvSpPr txBox="1"/>
          <p:nvPr/>
        </p:nvSpPr>
        <p:spPr>
          <a:xfrm>
            <a:off x="113125" y="2463603"/>
            <a:ext cx="4380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 qual deve ser o ângulo entre a rampa e a viga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2"/>
          <p:cNvSpPr txBox="1"/>
          <p:nvPr/>
        </p:nvSpPr>
        <p:spPr>
          <a:xfrm>
            <a:off x="112225" y="3218212"/>
            <a:ext cx="4382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Sendo as medidas </a:t>
            </a:r>
            <a:r>
              <a:rPr b="1" i="1" lang="pt-BR" sz="2400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da rampa, </a:t>
            </a:r>
            <a:r>
              <a:rPr b="1" i="1" lang="pt-BR" sz="2400"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da longarina e </a:t>
            </a:r>
            <a:r>
              <a:rPr b="1" i="1" lang="pt-BR" sz="2400"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da viga, qual  relação entre deles podemos ter?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3"/>
          <p:cNvSpPr txBox="1"/>
          <p:nvPr/>
        </p:nvSpPr>
        <p:spPr>
          <a:xfrm>
            <a:off x="14950" y="14950"/>
            <a:ext cx="42690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3"/>
          <p:cNvSpPr/>
          <p:nvPr/>
        </p:nvSpPr>
        <p:spPr>
          <a:xfrm>
            <a:off x="1962751" y="2050852"/>
            <a:ext cx="189600" cy="9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 rot="-597623">
            <a:off x="893842" y="1619942"/>
            <a:ext cx="2740404" cy="5540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Longarina</a:t>
            </a:r>
            <a:endParaRPr>
              <a:solidFill>
                <a:srgbClr val="783F04"/>
              </a:solidFill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126275" y="1524247"/>
            <a:ext cx="1044000" cy="1044000"/>
          </a:xfrm>
          <a:prstGeom prst="pie">
            <a:avLst>
              <a:gd fmla="val 20121485" name="adj1"/>
              <a:gd fmla="val 209981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3"/>
          <p:cNvSpPr/>
          <p:nvPr/>
        </p:nvSpPr>
        <p:spPr>
          <a:xfrm>
            <a:off x="3192025" y="1387097"/>
            <a:ext cx="360000" cy="360000"/>
          </a:xfrm>
          <a:prstGeom prst="pie">
            <a:avLst>
              <a:gd fmla="val 10195304" name="adj1"/>
              <a:gd fmla="val 1620638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3"/>
          <p:cNvSpPr/>
          <p:nvPr/>
        </p:nvSpPr>
        <p:spPr>
          <a:xfrm>
            <a:off x="3192025" y="603884"/>
            <a:ext cx="360000" cy="360000"/>
          </a:xfrm>
          <a:prstGeom prst="pie">
            <a:avLst>
              <a:gd fmla="val 5393153" name="adj1"/>
              <a:gd fmla="val 9493212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3"/>
          <p:cNvSpPr txBox="1"/>
          <p:nvPr/>
        </p:nvSpPr>
        <p:spPr>
          <a:xfrm rot="-1495244">
            <a:off x="358447" y="890238"/>
            <a:ext cx="3034431" cy="553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Rampa = 3 m</a:t>
            </a:r>
            <a:endParaRPr b="1">
              <a:solidFill>
                <a:srgbClr val="FF0000"/>
              </a:solidFill>
            </a:endParaRPr>
          </a:p>
        </p:txBody>
      </p:sp>
      <p:cxnSp>
        <p:nvCxnSpPr>
          <p:cNvPr id="251" name="Google Shape;251;p23"/>
          <p:cNvCxnSpPr/>
          <p:nvPr/>
        </p:nvCxnSpPr>
        <p:spPr>
          <a:xfrm flipH="1">
            <a:off x="3371272" y="777955"/>
            <a:ext cx="1500" cy="7902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2" name="Google Shape;252;p23"/>
          <p:cNvCxnSpPr/>
          <p:nvPr/>
        </p:nvCxnSpPr>
        <p:spPr>
          <a:xfrm flipH="1" rot="10800000">
            <a:off x="642707" y="1564294"/>
            <a:ext cx="2740500" cy="485400"/>
          </a:xfrm>
          <a:prstGeom prst="straightConnector1">
            <a:avLst/>
          </a:prstGeom>
          <a:noFill/>
          <a:ln cap="flat" cmpd="sng" w="38100">
            <a:solidFill>
              <a:srgbClr val="783F0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3" name="Google Shape;253;p23"/>
          <p:cNvSpPr txBox="1"/>
          <p:nvPr/>
        </p:nvSpPr>
        <p:spPr>
          <a:xfrm>
            <a:off x="2690107" y="927788"/>
            <a:ext cx="79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Viga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254" name="Google Shape;254;p23"/>
          <p:cNvSpPr txBox="1"/>
          <p:nvPr/>
        </p:nvSpPr>
        <p:spPr>
          <a:xfrm>
            <a:off x="463480" y="1529950"/>
            <a:ext cx="60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15°</a:t>
            </a:r>
            <a:endParaRPr b="1"/>
          </a:p>
        </p:txBody>
      </p:sp>
      <p:sp>
        <p:nvSpPr>
          <p:cNvPr id="255" name="Google Shape;255;p23"/>
          <p:cNvSpPr txBox="1"/>
          <p:nvPr/>
        </p:nvSpPr>
        <p:spPr>
          <a:xfrm>
            <a:off x="3306502" y="1308391"/>
            <a:ext cx="79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100°</a:t>
            </a:r>
            <a:endParaRPr b="1"/>
          </a:p>
        </p:txBody>
      </p:sp>
      <p:sp>
        <p:nvSpPr>
          <p:cNvPr id="256" name="Google Shape;256;p23"/>
          <p:cNvSpPr txBox="1"/>
          <p:nvPr/>
        </p:nvSpPr>
        <p:spPr>
          <a:xfrm>
            <a:off x="3312783" y="443709"/>
            <a:ext cx="60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65°</a:t>
            </a:r>
            <a:endParaRPr b="1"/>
          </a:p>
        </p:txBody>
      </p:sp>
      <p:cxnSp>
        <p:nvCxnSpPr>
          <p:cNvPr id="257" name="Google Shape;257;p23"/>
          <p:cNvCxnSpPr/>
          <p:nvPr/>
        </p:nvCxnSpPr>
        <p:spPr>
          <a:xfrm flipH="1" rot="10800000">
            <a:off x="619882" y="771944"/>
            <a:ext cx="2763000" cy="1290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8" name="Google Shape;258;p23"/>
          <p:cNvCxnSpPr/>
          <p:nvPr/>
        </p:nvCxnSpPr>
        <p:spPr>
          <a:xfrm>
            <a:off x="4570200" y="603150"/>
            <a:ext cx="3600" cy="3937200"/>
          </a:xfrm>
          <a:prstGeom prst="straightConnector1">
            <a:avLst/>
          </a:prstGeom>
          <a:noFill/>
          <a:ln cap="flat" cmpd="sng" w="19050">
            <a:solidFill>
              <a:srgbClr val="5597D3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59" name="Google Shape;259;p23" title="lagrida_latex_editor (4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38" y="2162050"/>
            <a:ext cx="4363402" cy="63491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 txBox="1"/>
          <p:nvPr/>
        </p:nvSpPr>
        <p:spPr>
          <a:xfrm>
            <a:off x="4645975" y="309550"/>
            <a:ext cx="438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Então, como ficam os valores na lei dos senos?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23" title="lagrida_latex_editor (49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950" y="1175050"/>
            <a:ext cx="3446145" cy="686638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3"/>
          <p:cNvSpPr txBox="1"/>
          <p:nvPr/>
        </p:nvSpPr>
        <p:spPr>
          <a:xfrm>
            <a:off x="115925" y="2818150"/>
            <a:ext cx="4382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Através de uma calculadora científica ou uma tabela, temos que: sen 15° ≅ 0,259;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 65° ≅ 0,906; e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 100° ≅ 0,984.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3"/>
          <p:cNvSpPr txBox="1"/>
          <p:nvPr/>
        </p:nvSpPr>
        <p:spPr>
          <a:xfrm>
            <a:off x="4645975" y="1833550"/>
            <a:ext cx="438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obtemos a medida da longarina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5113950" y="1079800"/>
            <a:ext cx="2150400" cy="790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p23" title="lagrida_latex_editor (50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3400" y="2756950"/>
            <a:ext cx="1748790" cy="67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3" title="lagrida_latex_editor (5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32200" y="2906622"/>
            <a:ext cx="1405890" cy="30126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3"/>
          <p:cNvSpPr txBox="1"/>
          <p:nvPr/>
        </p:nvSpPr>
        <p:spPr>
          <a:xfrm>
            <a:off x="4645975" y="3357550"/>
            <a:ext cx="438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obtemos a medida da longarina?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3"/>
          <p:cNvSpPr/>
          <p:nvPr/>
        </p:nvSpPr>
        <p:spPr>
          <a:xfrm>
            <a:off x="6409350" y="1079800"/>
            <a:ext cx="2150400" cy="790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23" title="lagrida_latex_editor (53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28954" y="4289551"/>
            <a:ext cx="1798978" cy="6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3" title="lagrida_latex_editor (55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27932" y="4430625"/>
            <a:ext cx="1405890" cy="301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79684"/>
            <a:ext cx="2423700" cy="221141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4"/>
          <p:cNvSpPr/>
          <p:nvPr/>
        </p:nvSpPr>
        <p:spPr>
          <a:xfrm>
            <a:off x="2186425" y="1356425"/>
            <a:ext cx="2423700" cy="1237200"/>
          </a:xfrm>
          <a:prstGeom prst="wedgeRectCallout">
            <a:avLst>
              <a:gd fmla="val -41220" name="adj1"/>
              <a:gd fmla="val 64652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Lei dos Senos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facilitou os cálculos.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152400" y="84725"/>
            <a:ext cx="4379700" cy="1152000"/>
          </a:xfrm>
          <a:prstGeom prst="wedgeRectCallout">
            <a:avLst>
              <a:gd fmla="val -28552" name="adj1"/>
              <a:gd fmla="val 176293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Agora temos as medidas para construir a rampa.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4"/>
          <p:cNvSpPr txBox="1"/>
          <p:nvPr/>
        </p:nvSpPr>
        <p:spPr>
          <a:xfrm rot="-597554">
            <a:off x="4977293" y="1820087"/>
            <a:ext cx="2900304" cy="586335"/>
          </a:xfrm>
          <a:prstGeom prst="rect">
            <a:avLst/>
          </a:prstGeom>
          <a:noFill/>
          <a:ln>
            <a:noFill/>
          </a:ln>
        </p:spPr>
        <p:txBody>
          <a:bodyPr anchorCtr="0" anchor="t" bIns="96775" lIns="96775" spcFirstLastPara="1" rIns="96775" wrap="square" tIns="96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4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Longarina = 2,762 m</a:t>
            </a:r>
            <a:endParaRPr sz="1482">
              <a:solidFill>
                <a:srgbClr val="783F04"/>
              </a:solidFill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4341125" y="1674700"/>
            <a:ext cx="1104900" cy="1104900"/>
          </a:xfrm>
          <a:prstGeom prst="pie">
            <a:avLst>
              <a:gd fmla="val 20121485" name="adj1"/>
              <a:gd fmla="val 20998103" name="adj2"/>
            </a:avLst>
          </a:prstGeom>
          <a:solidFill>
            <a:schemeClr val="lt2"/>
          </a:solidFill>
          <a:ln cap="flat" cmpd="sng" w="100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775" lIns="96775" spcFirstLastPara="1" rIns="96775" wrap="square" tIns="96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2"/>
          </a:p>
        </p:txBody>
      </p:sp>
      <p:sp>
        <p:nvSpPr>
          <p:cNvPr id="280" name="Google Shape;280;p24"/>
          <p:cNvSpPr/>
          <p:nvPr/>
        </p:nvSpPr>
        <p:spPr>
          <a:xfrm>
            <a:off x="7585904" y="1529540"/>
            <a:ext cx="381000" cy="381000"/>
          </a:xfrm>
          <a:prstGeom prst="pie">
            <a:avLst>
              <a:gd fmla="val 10195304" name="adj1"/>
              <a:gd fmla="val 16206387" name="adj2"/>
            </a:avLst>
          </a:prstGeom>
          <a:solidFill>
            <a:schemeClr val="lt2"/>
          </a:solidFill>
          <a:ln cap="flat" cmpd="sng" w="100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775" lIns="96775" spcFirstLastPara="1" rIns="96775" wrap="square" tIns="96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2"/>
          </a:p>
        </p:txBody>
      </p:sp>
      <p:sp>
        <p:nvSpPr>
          <p:cNvPr id="281" name="Google Shape;281;p24"/>
          <p:cNvSpPr/>
          <p:nvPr/>
        </p:nvSpPr>
        <p:spPr>
          <a:xfrm>
            <a:off x="7585904" y="700584"/>
            <a:ext cx="381000" cy="381000"/>
          </a:xfrm>
          <a:prstGeom prst="pie">
            <a:avLst>
              <a:gd fmla="val 5393153" name="adj1"/>
              <a:gd fmla="val 9493212" name="adj2"/>
            </a:avLst>
          </a:prstGeom>
          <a:solidFill>
            <a:schemeClr val="lt2"/>
          </a:solidFill>
          <a:ln cap="flat" cmpd="sng" w="100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775" lIns="96775" spcFirstLastPara="1" rIns="96775" wrap="square" tIns="96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2"/>
          </a:p>
        </p:txBody>
      </p:sp>
      <p:sp>
        <p:nvSpPr>
          <p:cNvPr id="282" name="Google Shape;282;p24"/>
          <p:cNvSpPr txBox="1"/>
          <p:nvPr/>
        </p:nvSpPr>
        <p:spPr>
          <a:xfrm rot="-1495233">
            <a:off x="4648496" y="1100647"/>
            <a:ext cx="3211735" cy="586556"/>
          </a:xfrm>
          <a:prstGeom prst="rect">
            <a:avLst/>
          </a:prstGeom>
          <a:noFill/>
          <a:ln>
            <a:noFill/>
          </a:ln>
        </p:spPr>
        <p:txBody>
          <a:bodyPr anchorCtr="0" anchor="t" bIns="96775" lIns="96775" spcFirstLastPara="1" rIns="96775" wrap="square" tIns="96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4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Rampa = 3 m</a:t>
            </a:r>
            <a:endParaRPr b="1" sz="1482">
              <a:solidFill>
                <a:srgbClr val="FF0000"/>
              </a:solidFill>
            </a:endParaRPr>
          </a:p>
        </p:txBody>
      </p:sp>
      <p:cxnSp>
        <p:nvCxnSpPr>
          <p:cNvPr id="283" name="Google Shape;283;p24"/>
          <p:cNvCxnSpPr/>
          <p:nvPr/>
        </p:nvCxnSpPr>
        <p:spPr>
          <a:xfrm flipH="1">
            <a:off x="7775706" y="884821"/>
            <a:ext cx="1500" cy="836400"/>
          </a:xfrm>
          <a:prstGeom prst="straightConnector1">
            <a:avLst/>
          </a:prstGeom>
          <a:noFill/>
          <a:ln cap="flat" cmpd="sng" w="20175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4" name="Google Shape;284;p24"/>
          <p:cNvCxnSpPr/>
          <p:nvPr/>
        </p:nvCxnSpPr>
        <p:spPr>
          <a:xfrm flipH="1" rot="10800000">
            <a:off x="4887715" y="1717235"/>
            <a:ext cx="2900400" cy="513600"/>
          </a:xfrm>
          <a:prstGeom prst="straightConnector1">
            <a:avLst/>
          </a:prstGeom>
          <a:noFill/>
          <a:ln cap="flat" cmpd="sng" w="40325">
            <a:solidFill>
              <a:srgbClr val="783F0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5" name="Google Shape;285;p24"/>
          <p:cNvSpPr txBox="1"/>
          <p:nvPr/>
        </p:nvSpPr>
        <p:spPr>
          <a:xfrm>
            <a:off x="7698100" y="849486"/>
            <a:ext cx="1344600" cy="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6775" lIns="96775" spcFirstLastPara="1" rIns="96775" wrap="square" tIns="96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4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Viga = 0,789 m</a:t>
            </a:r>
            <a:endParaRPr sz="1482">
              <a:solidFill>
                <a:srgbClr val="FF00FF"/>
              </a:solidFill>
            </a:endParaRPr>
          </a:p>
        </p:txBody>
      </p:sp>
      <p:cxnSp>
        <p:nvCxnSpPr>
          <p:cNvPr id="286" name="Google Shape;286;p24"/>
          <p:cNvCxnSpPr/>
          <p:nvPr/>
        </p:nvCxnSpPr>
        <p:spPr>
          <a:xfrm flipH="1" rot="10800000">
            <a:off x="4863557" y="878536"/>
            <a:ext cx="2924400" cy="1365900"/>
          </a:xfrm>
          <a:prstGeom prst="straightConnector1">
            <a:avLst/>
          </a:prstGeom>
          <a:noFill/>
          <a:ln cap="flat" cmpd="sng" w="403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7" name="Google Shape;287;p24"/>
          <p:cNvSpPr/>
          <p:nvPr/>
        </p:nvSpPr>
        <p:spPr>
          <a:xfrm>
            <a:off x="4507376" y="3429202"/>
            <a:ext cx="189600" cy="9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4"/>
          <p:cNvSpPr/>
          <p:nvPr/>
        </p:nvSpPr>
        <p:spPr>
          <a:xfrm>
            <a:off x="4039175" y="3096125"/>
            <a:ext cx="2423700" cy="1237200"/>
          </a:xfrm>
          <a:prstGeom prst="wedgeRectCallout">
            <a:avLst>
              <a:gd fmla="val -92580" name="adj1"/>
              <a:gd fmla="val 772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agora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resolver uma outra situação.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5"/>
          <p:cNvSpPr txBox="1"/>
          <p:nvPr/>
        </p:nvSpPr>
        <p:spPr>
          <a:xfrm rot="-5400000">
            <a:off x="-1891550" y="2553475"/>
            <a:ext cx="44286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latin typeface="Calibri"/>
                <a:ea typeface="Calibri"/>
                <a:cs typeface="Calibri"/>
                <a:sym typeface="Calibri"/>
              </a:rPr>
              <a:t>Livro didático - página 177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5"/>
          <p:cNvSpPr txBox="1"/>
          <p:nvPr/>
        </p:nvSpPr>
        <p:spPr>
          <a:xfrm>
            <a:off x="667907" y="1819800"/>
            <a:ext cx="51807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59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De duas torres de vigilância, A e B, distantes 10 km uma da outra, avista-se um foco de incêndio na floresta, conforme os ângulos assinalados na figura. Qual é a distância aproximada de cada uma das torres até o foco do incêndio? Resolva em seu caderno.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4150" y="0"/>
            <a:ext cx="659675" cy="65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4841" y="1952675"/>
            <a:ext cx="2724284" cy="263762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5"/>
          <p:cNvSpPr txBox="1"/>
          <p:nvPr/>
        </p:nvSpPr>
        <p:spPr>
          <a:xfrm>
            <a:off x="659497" y="659671"/>
            <a:ext cx="8218200" cy="1293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mostre sua resolução aos colegas mais próximos.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667900" y="4518500"/>
            <a:ext cx="8285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Dados: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 56° ≅ 0,83;  sen 59°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≅ 0,85; 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 65°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0,90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5"/>
          <p:cNvSpPr txBox="1"/>
          <p:nvPr/>
        </p:nvSpPr>
        <p:spPr>
          <a:xfrm>
            <a:off x="8033704" y="1891600"/>
            <a:ext cx="111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5"/>
              </a:rPr>
              <a:t>Ampliar</a:t>
            </a:r>
            <a:endParaRPr/>
          </a:p>
        </p:txBody>
      </p:sp>
      <p:sp>
        <p:nvSpPr>
          <p:cNvPr id="301" name="Google Shape;301;p25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2" name="Google Shape;302;p25"/>
          <p:cNvGrpSpPr/>
          <p:nvPr/>
        </p:nvGrpSpPr>
        <p:grpSpPr>
          <a:xfrm>
            <a:off x="6378119" y="44848"/>
            <a:ext cx="647860" cy="736281"/>
            <a:chOff x="396475" y="1078088"/>
            <a:chExt cx="645600" cy="733787"/>
          </a:xfrm>
        </p:grpSpPr>
        <p:pic>
          <p:nvPicPr>
            <p:cNvPr id="303" name="Google Shape;303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4" name="Google Shape;304;p25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5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25" y="1624950"/>
            <a:ext cx="3095625" cy="299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6"/>
          <p:cNvSpPr txBox="1"/>
          <p:nvPr/>
        </p:nvSpPr>
        <p:spPr>
          <a:xfrm>
            <a:off x="32747" y="721934"/>
            <a:ext cx="9033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Como a soma dos ângulos internos de um triângulo é 180°,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temos que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 ângulo que falta é de 59°.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6"/>
          <p:cNvSpPr/>
          <p:nvPr/>
        </p:nvSpPr>
        <p:spPr>
          <a:xfrm rot="7117994">
            <a:off x="601301" y="1912818"/>
            <a:ext cx="602252" cy="61554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6"/>
          <p:cNvSpPr txBox="1"/>
          <p:nvPr/>
        </p:nvSpPr>
        <p:spPr>
          <a:xfrm>
            <a:off x="838425" y="2507700"/>
            <a:ext cx="50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59°</a:t>
            </a:r>
            <a:endParaRPr/>
          </a:p>
        </p:txBody>
      </p:sp>
      <p:pic>
        <p:nvPicPr>
          <p:cNvPr id="315" name="Google Shape;31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4750" y="1579700"/>
            <a:ext cx="3597750" cy="9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53225" y="2548400"/>
            <a:ext cx="4440799" cy="9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90538" y="3826000"/>
            <a:ext cx="3526725" cy="9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6"/>
          <p:cNvSpPr txBox="1"/>
          <p:nvPr/>
        </p:nvSpPr>
        <p:spPr>
          <a:xfrm>
            <a:off x="5021868" y="3458721"/>
            <a:ext cx="287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               II             III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6"/>
          <p:cNvSpPr txBox="1"/>
          <p:nvPr/>
        </p:nvSpPr>
        <p:spPr>
          <a:xfrm>
            <a:off x="920989" y="1777262"/>
            <a:ext cx="478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20" name="Google Shape;320;p26"/>
          <p:cNvSpPr txBox="1"/>
          <p:nvPr/>
        </p:nvSpPr>
        <p:spPr>
          <a:xfrm>
            <a:off x="1584540" y="2298325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21" name="Google Shape;321;p26"/>
          <p:cNvSpPr txBox="1"/>
          <p:nvPr/>
        </p:nvSpPr>
        <p:spPr>
          <a:xfrm>
            <a:off x="1247525" y="3157646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22" name="Google Shape;322;p26"/>
          <p:cNvSpPr txBox="1"/>
          <p:nvPr/>
        </p:nvSpPr>
        <p:spPr>
          <a:xfrm>
            <a:off x="491094" y="2487653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23" name="Google Shape;323;p26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0400" y="364311"/>
            <a:ext cx="3526725" cy="9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7"/>
          <p:cNvSpPr txBox="1"/>
          <p:nvPr/>
        </p:nvSpPr>
        <p:spPr>
          <a:xfrm>
            <a:off x="4508225" y="17899"/>
            <a:ext cx="287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                II              III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7"/>
          <p:cNvSpPr txBox="1"/>
          <p:nvPr/>
        </p:nvSpPr>
        <p:spPr>
          <a:xfrm>
            <a:off x="3720000" y="1324861"/>
            <a:ext cx="459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Comparando II e III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27"/>
          <p:cNvPicPr preferRelativeResize="0"/>
          <p:nvPr/>
        </p:nvPicPr>
        <p:blipFill rotWithShape="1">
          <a:blip r:embed="rId4">
            <a:alphaModFix/>
          </a:blip>
          <a:srcRect b="0" l="0" r="60150" t="0"/>
          <a:stretch/>
        </p:blipFill>
        <p:spPr>
          <a:xfrm>
            <a:off x="3548740" y="1878961"/>
            <a:ext cx="1964475" cy="9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7"/>
          <p:cNvSpPr txBox="1"/>
          <p:nvPr/>
        </p:nvSpPr>
        <p:spPr>
          <a:xfrm>
            <a:off x="3763500" y="2839511"/>
            <a:ext cx="459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Comparando I e III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27"/>
          <p:cNvPicPr preferRelativeResize="0"/>
          <p:nvPr/>
        </p:nvPicPr>
        <p:blipFill rotWithShape="1">
          <a:blip r:embed="rId5">
            <a:alphaModFix/>
          </a:blip>
          <a:srcRect b="0" l="0" r="60795" t="0"/>
          <a:stretch/>
        </p:blipFill>
        <p:spPr>
          <a:xfrm>
            <a:off x="3742075" y="3393611"/>
            <a:ext cx="1874375" cy="88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7"/>
          <p:cNvPicPr preferRelativeResize="0"/>
          <p:nvPr/>
        </p:nvPicPr>
        <p:blipFill rotWithShape="1">
          <a:blip r:embed="rId4">
            <a:alphaModFix/>
          </a:blip>
          <a:srcRect b="0" l="39947" r="0" t="0"/>
          <a:stretch/>
        </p:blipFill>
        <p:spPr>
          <a:xfrm>
            <a:off x="5513229" y="1874136"/>
            <a:ext cx="2960326" cy="9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7"/>
          <p:cNvPicPr preferRelativeResize="0"/>
          <p:nvPr/>
        </p:nvPicPr>
        <p:blipFill rotWithShape="1">
          <a:blip r:embed="rId5">
            <a:alphaModFix/>
          </a:blip>
          <a:srcRect b="0" l="38080" r="0" t="0"/>
          <a:stretch/>
        </p:blipFill>
        <p:spPr>
          <a:xfrm>
            <a:off x="5560250" y="3391211"/>
            <a:ext cx="2960325" cy="88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7"/>
          <p:cNvSpPr txBox="1"/>
          <p:nvPr/>
        </p:nvSpPr>
        <p:spPr>
          <a:xfrm>
            <a:off x="5892515" y="3563905"/>
            <a:ext cx="3738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38" name="Google Shape;338;p27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8525" y="727340"/>
            <a:ext cx="3095625" cy="299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7"/>
          <p:cNvSpPr/>
          <p:nvPr/>
        </p:nvSpPr>
        <p:spPr>
          <a:xfrm rot="7117994">
            <a:off x="677501" y="1015207"/>
            <a:ext cx="602252" cy="61554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7"/>
          <p:cNvSpPr txBox="1"/>
          <p:nvPr/>
        </p:nvSpPr>
        <p:spPr>
          <a:xfrm>
            <a:off x="914625" y="1610090"/>
            <a:ext cx="50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59°</a:t>
            </a:r>
            <a:endParaRPr/>
          </a:p>
        </p:txBody>
      </p:sp>
      <p:sp>
        <p:nvSpPr>
          <p:cNvPr id="342" name="Google Shape;342;p27"/>
          <p:cNvSpPr txBox="1"/>
          <p:nvPr/>
        </p:nvSpPr>
        <p:spPr>
          <a:xfrm>
            <a:off x="997189" y="879651"/>
            <a:ext cx="478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1660740" y="1400715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44" name="Google Shape;344;p27"/>
          <p:cNvSpPr txBox="1"/>
          <p:nvPr/>
        </p:nvSpPr>
        <p:spPr>
          <a:xfrm>
            <a:off x="1323725" y="2260036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45" name="Google Shape;345;p27"/>
          <p:cNvSpPr txBox="1"/>
          <p:nvPr/>
        </p:nvSpPr>
        <p:spPr>
          <a:xfrm>
            <a:off x="567294" y="1590043"/>
            <a:ext cx="42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46" name="Google Shape;346;p27"/>
          <p:cNvSpPr txBox="1"/>
          <p:nvPr/>
        </p:nvSpPr>
        <p:spPr>
          <a:xfrm>
            <a:off x="169500" y="4279700"/>
            <a:ext cx="8805000" cy="8235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foco de incêndio está à 10,58 km da torre B e à 9,76 km da torre A, aproximadamente.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"/>
          <p:cNvSpPr txBox="1"/>
          <p:nvPr/>
        </p:nvSpPr>
        <p:spPr>
          <a:xfrm>
            <a:off x="622450" y="1547399"/>
            <a:ext cx="838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60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No triângulo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ABC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4 m,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3 m e 𝛽 = 60°. Calcule sen 𝛼.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8"/>
          <p:cNvSpPr txBox="1"/>
          <p:nvPr/>
        </p:nvSpPr>
        <p:spPr>
          <a:xfrm>
            <a:off x="684700" y="689055"/>
            <a:ext cx="8262900" cy="923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Resolva em seu caderno. Ao final do tempo, o(a) professor(a) irá escolher alguém para dizer sua resposta.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5534170" y="2354321"/>
            <a:ext cx="3000000" cy="20319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Obs.: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Mesmo não sendo possível saber a medida do ângulo sem calculadora, podemos calcular o seu seno.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8"/>
          <p:cNvSpPr txBox="1"/>
          <p:nvPr/>
        </p:nvSpPr>
        <p:spPr>
          <a:xfrm rot="-5400000">
            <a:off x="-1891550" y="2553475"/>
            <a:ext cx="44286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latin typeface="Calibri"/>
                <a:ea typeface="Calibri"/>
                <a:cs typeface="Calibri"/>
                <a:sym typeface="Calibri"/>
              </a:rPr>
              <a:t>Livro didático - página 177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8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7" name="Google Shape;357;p28"/>
          <p:cNvGrpSpPr/>
          <p:nvPr/>
        </p:nvGrpSpPr>
        <p:grpSpPr>
          <a:xfrm>
            <a:off x="6378119" y="44848"/>
            <a:ext cx="647860" cy="736281"/>
            <a:chOff x="396475" y="1078088"/>
            <a:chExt cx="645600" cy="733787"/>
          </a:xfrm>
        </p:grpSpPr>
        <p:pic>
          <p:nvPicPr>
            <p:cNvPr id="358" name="Google Shape;358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28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8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1" name="Google Shape;3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950" y="2253899"/>
            <a:ext cx="4271804" cy="273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8"/>
          <p:cNvPicPr preferRelativeResize="0"/>
          <p:nvPr/>
        </p:nvPicPr>
        <p:blipFill rotWithShape="1">
          <a:blip r:embed="rId5">
            <a:alphaModFix/>
          </a:blip>
          <a:srcRect b="14265" l="24658" r="8950" t="22448"/>
          <a:stretch/>
        </p:blipFill>
        <p:spPr>
          <a:xfrm>
            <a:off x="5460500" y="49077"/>
            <a:ext cx="647850" cy="617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527" y="1864005"/>
            <a:ext cx="3075732" cy="1970812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9"/>
          <p:cNvSpPr txBox="1"/>
          <p:nvPr/>
        </p:nvSpPr>
        <p:spPr>
          <a:xfrm>
            <a:off x="1457800" y="629266"/>
            <a:ext cx="6264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…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 = 4 m, BC = 3 m e 𝛽 = 60°.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”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0" name="Google Shape;370;p29"/>
          <p:cNvCxnSpPr/>
          <p:nvPr/>
        </p:nvCxnSpPr>
        <p:spPr>
          <a:xfrm>
            <a:off x="6265900" y="1191200"/>
            <a:ext cx="3600" cy="3053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71" name="Google Shape;371;p29"/>
          <p:cNvSpPr/>
          <p:nvPr/>
        </p:nvSpPr>
        <p:spPr>
          <a:xfrm>
            <a:off x="6596263" y="2062434"/>
            <a:ext cx="2094000" cy="8886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29"/>
          <p:cNvSpPr txBox="1"/>
          <p:nvPr/>
        </p:nvSpPr>
        <p:spPr>
          <a:xfrm>
            <a:off x="2148724" y="3157825"/>
            <a:ext cx="833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60°=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9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9"/>
          <p:cNvSpPr txBox="1"/>
          <p:nvPr/>
        </p:nvSpPr>
        <p:spPr>
          <a:xfrm>
            <a:off x="2757643" y="2334929"/>
            <a:ext cx="68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a=3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9"/>
          <p:cNvSpPr txBox="1"/>
          <p:nvPr/>
        </p:nvSpPr>
        <p:spPr>
          <a:xfrm>
            <a:off x="1067750" y="2345250"/>
            <a:ext cx="74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b=4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29" title="lagrida_latex_editor (33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2570" y="1257258"/>
            <a:ext cx="2125980" cy="685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9" title="lagrida_latex_editor (35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85125" y="2086059"/>
            <a:ext cx="2280870" cy="592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9" title="lagrida_latex_editor (36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54821" y="2821596"/>
            <a:ext cx="1741470" cy="985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9" title="lagrida_latex_editor (37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37425" y="1247721"/>
            <a:ext cx="2211705" cy="701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9" title="lagrida_latex_editor (38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21735" y="2151515"/>
            <a:ext cx="1843088" cy="710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2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0"/>
          <p:cNvSpPr txBox="1"/>
          <p:nvPr/>
        </p:nvSpPr>
        <p:spPr>
          <a:xfrm>
            <a:off x="630545" y="1132763"/>
            <a:ext cx="8278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63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.(UnB-DF) Um observador, situado no ponto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distante 30 m do ponto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vê um edifício sob um ângulo de 30°, conforme a        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32519" y="2667645"/>
            <a:ext cx="507975" cy="4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450" y="2158700"/>
            <a:ext cx="2571325" cy="292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30"/>
          <p:cNvSpPr txBox="1"/>
          <p:nvPr/>
        </p:nvSpPr>
        <p:spPr>
          <a:xfrm>
            <a:off x="685475" y="671161"/>
            <a:ext cx="8223600" cy="4617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resolver o exercício em etapas.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37431" y="51591"/>
            <a:ext cx="705618" cy="569502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0"/>
          <p:cNvSpPr txBox="1"/>
          <p:nvPr/>
        </p:nvSpPr>
        <p:spPr>
          <a:xfrm>
            <a:off x="685481" y="4564632"/>
            <a:ext cx="111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6"/>
              </a:rPr>
              <a:t>Ampliar</a:t>
            </a:r>
            <a:endParaRPr/>
          </a:p>
        </p:txBody>
      </p:sp>
      <p:sp>
        <p:nvSpPr>
          <p:cNvPr id="392" name="Google Shape;392;p30"/>
          <p:cNvSpPr txBox="1"/>
          <p:nvPr/>
        </p:nvSpPr>
        <p:spPr>
          <a:xfrm>
            <a:off x="2482576" y="4301725"/>
            <a:ext cx="70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m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393" name="Google Shape;393;p30"/>
          <p:cNvSpPr txBox="1"/>
          <p:nvPr/>
        </p:nvSpPr>
        <p:spPr>
          <a:xfrm rot="-5400000">
            <a:off x="-1891550" y="2553475"/>
            <a:ext cx="44286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latin typeface="Calibri"/>
                <a:ea typeface="Calibri"/>
                <a:cs typeface="Calibri"/>
                <a:sym typeface="Calibri"/>
              </a:rPr>
              <a:t>Livro didático - página 178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0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0"/>
          <p:cNvSpPr txBox="1"/>
          <p:nvPr/>
        </p:nvSpPr>
        <p:spPr>
          <a:xfrm>
            <a:off x="3331675" y="3297300"/>
            <a:ext cx="5577300" cy="16623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Perceba que não temos nenhuma medida de comprimento no triângulo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Comece calculando as medidas necessárias no triângulo ABC.</a:t>
            </a:r>
            <a:endParaRPr/>
          </a:p>
        </p:txBody>
      </p:sp>
      <p:sp>
        <p:nvSpPr>
          <p:cNvPr id="396" name="Google Shape;396;p30"/>
          <p:cNvSpPr txBox="1"/>
          <p:nvPr/>
        </p:nvSpPr>
        <p:spPr>
          <a:xfrm>
            <a:off x="3331675" y="1864475"/>
            <a:ext cx="5577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figura. Baseado nos dados da figura, determine a altura do edifício em metros e divida o resultado por      .</a:t>
            </a:r>
            <a:endParaRPr/>
          </a:p>
        </p:txBody>
      </p:sp>
      <p:grpSp>
        <p:nvGrpSpPr>
          <p:cNvPr id="397" name="Google Shape;397;p30"/>
          <p:cNvGrpSpPr/>
          <p:nvPr/>
        </p:nvGrpSpPr>
        <p:grpSpPr>
          <a:xfrm>
            <a:off x="7852544" y="2686200"/>
            <a:ext cx="647860" cy="736281"/>
            <a:chOff x="396475" y="1078088"/>
            <a:chExt cx="645600" cy="733787"/>
          </a:xfrm>
        </p:grpSpPr>
        <p:pic>
          <p:nvPicPr>
            <p:cNvPr id="398" name="Google Shape;398;p3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30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0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1" title="lagrida_latex_editor (40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7427" y="2747520"/>
            <a:ext cx="1765935" cy="111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025" y="1775425"/>
            <a:ext cx="3240577" cy="33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1"/>
          <p:cNvSpPr txBox="1"/>
          <p:nvPr/>
        </p:nvSpPr>
        <p:spPr>
          <a:xfrm>
            <a:off x="10325" y="625925"/>
            <a:ext cx="7845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Como A + B + C = 180°, logo C = 45°. Como indicado na figura.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31"/>
          <p:cNvSpPr txBox="1"/>
          <p:nvPr/>
        </p:nvSpPr>
        <p:spPr>
          <a:xfrm>
            <a:off x="15450" y="1188100"/>
            <a:ext cx="9042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Substituindo os valores na lei dos senos (o valor “a” não é necessário).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0" name="Google Shape;410;p31"/>
          <p:cNvCxnSpPr/>
          <p:nvPr/>
        </p:nvCxnSpPr>
        <p:spPr>
          <a:xfrm flipH="1" rot="10800000">
            <a:off x="3813163" y="3664122"/>
            <a:ext cx="647100" cy="185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411" name="Google Shape;411;p31"/>
          <p:cNvCxnSpPr/>
          <p:nvPr/>
        </p:nvCxnSpPr>
        <p:spPr>
          <a:xfrm flipH="1" rot="10800000">
            <a:off x="4913263" y="3664122"/>
            <a:ext cx="647100" cy="185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12" name="Google Shape;412;p31"/>
          <p:cNvSpPr txBox="1"/>
          <p:nvPr/>
        </p:nvSpPr>
        <p:spPr>
          <a:xfrm>
            <a:off x="1013584" y="3458397"/>
            <a:ext cx="60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45°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1"/>
          <p:cNvSpPr txBox="1"/>
          <p:nvPr/>
        </p:nvSpPr>
        <p:spPr>
          <a:xfrm>
            <a:off x="1081258" y="3897261"/>
            <a:ext cx="41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414" name="Google Shape;414;p31"/>
          <p:cNvSpPr txBox="1"/>
          <p:nvPr/>
        </p:nvSpPr>
        <p:spPr>
          <a:xfrm>
            <a:off x="2296675" y="4209110"/>
            <a:ext cx="41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415" name="Google Shape;415;p31"/>
          <p:cNvSpPr txBox="1"/>
          <p:nvPr/>
        </p:nvSpPr>
        <p:spPr>
          <a:xfrm>
            <a:off x="1767918" y="3386739"/>
            <a:ext cx="41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416" name="Google Shape;416;p31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1"/>
          <p:cNvSpPr/>
          <p:nvPr/>
        </p:nvSpPr>
        <p:spPr>
          <a:xfrm>
            <a:off x="725483" y="3369817"/>
            <a:ext cx="360000" cy="360000"/>
          </a:xfrm>
          <a:prstGeom prst="pie">
            <a:avLst>
              <a:gd fmla="val 590559" name="adj1"/>
              <a:gd fmla="val 3211413" name="adj2"/>
            </a:avLst>
          </a:prstGeom>
          <a:solidFill>
            <a:srgbClr val="FF99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8" name="Google Shape;418;p31" title="lagrida_latex_editor (39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2602" y="2021170"/>
            <a:ext cx="2674620" cy="63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1" title="lagrida_latex_editor (4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37372" y="3940932"/>
            <a:ext cx="1565081" cy="362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1" title="lagrida_latex_editor (43).png"/>
          <p:cNvPicPr preferRelativeResize="0"/>
          <p:nvPr/>
        </p:nvPicPr>
        <p:blipFill rotWithShape="1">
          <a:blip r:embed="rId7">
            <a:alphaModFix/>
          </a:blip>
          <a:srcRect b="0" l="0" r="35716" t="0"/>
          <a:stretch/>
        </p:blipFill>
        <p:spPr>
          <a:xfrm>
            <a:off x="6545299" y="1935070"/>
            <a:ext cx="1383175" cy="806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1" name="Google Shape;421;p31"/>
          <p:cNvCxnSpPr/>
          <p:nvPr/>
        </p:nvCxnSpPr>
        <p:spPr>
          <a:xfrm>
            <a:off x="6254525" y="1707329"/>
            <a:ext cx="3600" cy="3053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pic>
        <p:nvPicPr>
          <p:cNvPr id="422" name="Google Shape;422;p31" title="lagrida_latex_editor (43).png"/>
          <p:cNvPicPr preferRelativeResize="0"/>
          <p:nvPr/>
        </p:nvPicPr>
        <p:blipFill rotWithShape="1">
          <a:blip r:embed="rId7">
            <a:alphaModFix/>
          </a:blip>
          <a:srcRect b="0" l="64283" r="0" t="0"/>
          <a:stretch/>
        </p:blipFill>
        <p:spPr>
          <a:xfrm>
            <a:off x="7928471" y="1935070"/>
            <a:ext cx="768525" cy="80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1" title="lagrida_latex_editor (44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2513" y="2818367"/>
            <a:ext cx="1388745" cy="712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1" title="lagrida_latex_editor (45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45300" y="3640744"/>
            <a:ext cx="1251585" cy="376124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6364" y="2766227"/>
            <a:ext cx="2056275" cy="234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1212" y="634274"/>
            <a:ext cx="2466575" cy="211327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2"/>
          <p:cNvSpPr txBox="1"/>
          <p:nvPr/>
        </p:nvSpPr>
        <p:spPr>
          <a:xfrm>
            <a:off x="116197" y="685417"/>
            <a:ext cx="6483300" cy="9234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 a medida do lado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AC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encontrado, vamos calcular 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lado do triângulo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ACD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" name="Google Shape;43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9498" y="2903819"/>
            <a:ext cx="1504700" cy="8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64876" y="2031554"/>
            <a:ext cx="2193550" cy="540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64884" y="2546647"/>
            <a:ext cx="1860150" cy="54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164872" y="3095760"/>
            <a:ext cx="214312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2"/>
          <p:cNvSpPr txBox="1"/>
          <p:nvPr/>
        </p:nvSpPr>
        <p:spPr>
          <a:xfrm>
            <a:off x="562922" y="3850500"/>
            <a:ext cx="3882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determine a altura do edifício em metros e divida o resultado por       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Assim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24635" y="4635750"/>
            <a:ext cx="507975" cy="413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9" name="Google Shape;439;p32"/>
          <p:cNvCxnSpPr/>
          <p:nvPr/>
        </p:nvCxnSpPr>
        <p:spPr>
          <a:xfrm>
            <a:off x="2976722" y="2147328"/>
            <a:ext cx="21600" cy="1631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pic>
        <p:nvPicPr>
          <p:cNvPr id="440" name="Google Shape;440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61260" y="4030100"/>
            <a:ext cx="1781175" cy="9906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1" name="Google Shape;441;p32"/>
          <p:cNvSpPr txBox="1"/>
          <p:nvPr/>
        </p:nvSpPr>
        <p:spPr>
          <a:xfrm>
            <a:off x="14950" y="14950"/>
            <a:ext cx="4250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32"/>
          <p:cNvSpPr txBox="1"/>
          <p:nvPr/>
        </p:nvSpPr>
        <p:spPr>
          <a:xfrm>
            <a:off x="116197" y="1556518"/>
            <a:ext cx="648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ele é retângulo, fazemos:</a:t>
            </a:r>
            <a:endParaRPr/>
          </a:p>
        </p:txBody>
      </p:sp>
      <p:grpSp>
        <p:nvGrpSpPr>
          <p:cNvPr id="443" name="Google Shape;443;p32"/>
          <p:cNvGrpSpPr/>
          <p:nvPr/>
        </p:nvGrpSpPr>
        <p:grpSpPr>
          <a:xfrm>
            <a:off x="4590156" y="53414"/>
            <a:ext cx="647860" cy="736281"/>
            <a:chOff x="396475" y="1078088"/>
            <a:chExt cx="645600" cy="733787"/>
          </a:xfrm>
        </p:grpSpPr>
        <p:pic>
          <p:nvPicPr>
            <p:cNvPr id="444" name="Google Shape;444;p32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5" name="Google Shape;445;p32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2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7" name="Google Shape;447;p32" title="lagrida_latex_editor (46)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91525" y="2097624"/>
            <a:ext cx="1900650" cy="67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2" title="lagrida_latex_editor (47)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986536" y="2633839"/>
            <a:ext cx="1634923" cy="399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/>
          <p:nvPr/>
        </p:nvSpPr>
        <p:spPr>
          <a:xfrm>
            <a:off x="20647" y="20650"/>
            <a:ext cx="2615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mais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3"/>
          <p:cNvSpPr txBox="1"/>
          <p:nvPr/>
        </p:nvSpPr>
        <p:spPr>
          <a:xfrm>
            <a:off x="44175" y="663600"/>
            <a:ext cx="89292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(UFPB) A prefeitura de certa cidade vai construir, sobre um rio que corta essa cidade, uma ponte que deve ser reta e ligar dois pontos, A e B, localizados nas margens opostas do rio. Para medir a distância entre esses pontos, um topógrafo localizou um terceiro ponto, C, distante 200 m do ponto A e na mesma margem do rio onde se encontra o ponto A. Usando um teodolito (instrumento de precisão para medir ângulos horizontais e ângulos verticais, muito empregado em trabalhos topográficos), o topógrafo observou que os ângulos BCA e CAB mediam, respectivamente, 30° e 105°, conforme ilustrado na figura a seguir.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4"/>
          <p:cNvSpPr txBox="1"/>
          <p:nvPr/>
        </p:nvSpPr>
        <p:spPr>
          <a:xfrm>
            <a:off x="19156" y="19156"/>
            <a:ext cx="23391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2" name="Google Shape;46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68000"/>
            <a:ext cx="329565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34"/>
          <p:cNvSpPr txBox="1"/>
          <p:nvPr/>
        </p:nvSpPr>
        <p:spPr>
          <a:xfrm>
            <a:off x="3766350" y="967200"/>
            <a:ext cx="5226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 base nessas informações, é correto afirmar que a distância, em metros, do ponto A ao ponto B é de:</a:t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4"/>
          <p:cNvSpPr/>
          <p:nvPr/>
        </p:nvSpPr>
        <p:spPr>
          <a:xfrm>
            <a:off x="3867825" y="3555800"/>
            <a:ext cx="448500" cy="454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5" name="Google Shape;46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7821" y="2206475"/>
            <a:ext cx="1342250" cy="228117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34"/>
          <p:cNvSpPr txBox="1"/>
          <p:nvPr/>
        </p:nvSpPr>
        <p:spPr>
          <a:xfrm>
            <a:off x="685481" y="4564632"/>
            <a:ext cx="111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/>
              </a:rPr>
              <a:t>Ampliar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5"/>
          <p:cNvSpPr txBox="1"/>
          <p:nvPr/>
        </p:nvSpPr>
        <p:spPr>
          <a:xfrm>
            <a:off x="19152" y="19150"/>
            <a:ext cx="23103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35"/>
          <p:cNvSpPr txBox="1"/>
          <p:nvPr/>
        </p:nvSpPr>
        <p:spPr>
          <a:xfrm>
            <a:off x="44175" y="663600"/>
            <a:ext cx="8929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2. (Mackenzie – SP) Três ilhas A, B e C aparecem num mapa em escala 1:10 000, como na figura. Das alternativas, a que melhor aproxima a distância entre as ilhas A e B é: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4" name="Google Shape;47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61250"/>
            <a:ext cx="3038700" cy="3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5"/>
          <p:cNvSpPr txBox="1"/>
          <p:nvPr/>
        </p:nvSpPr>
        <p:spPr>
          <a:xfrm>
            <a:off x="4599000" y="2235475"/>
            <a:ext cx="1646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a) 2,3 km</a:t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b) 2,1 km</a:t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c) 1,9 km</a:t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d) 1,4 km</a:t>
            </a:r>
            <a:endParaRPr sz="2400">
              <a:solidFill>
                <a:srgbClr val="40404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40404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e) 1,7 km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5"/>
          <p:cNvSpPr/>
          <p:nvPr/>
        </p:nvSpPr>
        <p:spPr>
          <a:xfrm>
            <a:off x="4531953" y="3776110"/>
            <a:ext cx="448500" cy="454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36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401" y="4342148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6"/>
          <p:cNvSpPr/>
          <p:nvPr/>
        </p:nvSpPr>
        <p:spPr>
          <a:xfrm>
            <a:off x="6160400" y="3600150"/>
            <a:ext cx="1913700" cy="1223400"/>
          </a:xfrm>
          <a:prstGeom prst="wedgeEllipseCallout">
            <a:avLst>
              <a:gd fmla="val 57212" name="adj1"/>
              <a:gd fmla="val 37653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84525" lIns="84525" spcFirstLastPara="1" rIns="84525" wrap="square" tIns="84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4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3" name="Google Shape;483;p36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14276" y="4122725"/>
            <a:ext cx="1183900" cy="118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36"/>
          <p:cNvSpPr txBox="1"/>
          <p:nvPr/>
        </p:nvSpPr>
        <p:spPr>
          <a:xfrm>
            <a:off x="6279500" y="3649200"/>
            <a:ext cx="1675500" cy="9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84525" lIns="84525" spcFirstLastPara="1" rIns="84525" wrap="square" tIns="84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 precise relembrar o passo a </a:t>
            </a:r>
            <a:r>
              <a:rPr lang="pt-BR"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passo,</a:t>
            </a:r>
            <a:r>
              <a:rPr lang="pt-BR"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acesse o tutorial clicando </a:t>
            </a:r>
            <a:r>
              <a:rPr lang="pt-BR" sz="1294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294"/>
          </a:p>
        </p:txBody>
      </p:sp>
      <p:sp>
        <p:nvSpPr>
          <p:cNvPr id="485" name="Google Shape;485;p36"/>
          <p:cNvSpPr txBox="1"/>
          <p:nvPr/>
        </p:nvSpPr>
        <p:spPr>
          <a:xfrm>
            <a:off x="0" y="0"/>
            <a:ext cx="6818100" cy="4770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500">
                <a:latin typeface="Calibri"/>
                <a:ea typeface="Calibri"/>
                <a:cs typeface="Calibri"/>
                <a:sym typeface="Calibri"/>
              </a:rPr>
              <a:t>Desenvolva suas habilidades na Khan Academy!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6"/>
          <p:cNvSpPr/>
          <p:nvPr/>
        </p:nvSpPr>
        <p:spPr>
          <a:xfrm>
            <a:off x="4708300" y="1004463"/>
            <a:ext cx="4037100" cy="2428200"/>
          </a:xfrm>
          <a:prstGeom prst="rect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487" name="Google Shape;487;p36"/>
          <p:cNvSpPr/>
          <p:nvPr/>
        </p:nvSpPr>
        <p:spPr>
          <a:xfrm>
            <a:off x="4897300" y="1205013"/>
            <a:ext cx="3659100" cy="20271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Consulte as atividades da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latin typeface="Calibri"/>
                <a:ea typeface="Calibri"/>
                <a:cs typeface="Calibri"/>
                <a:sym typeface="Calibri"/>
              </a:rPr>
              <a:t>Semana 1 - </a:t>
            </a:r>
            <a:r>
              <a:rPr b="1" lang="pt-BR" sz="1800">
                <a:latin typeface="Calibri"/>
                <a:ea typeface="Calibri"/>
                <a:cs typeface="Calibri"/>
                <a:sym typeface="Calibri"/>
              </a:rPr>
              <a:t>Trigonometria: Introdução e Lei dos Senos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https://pt.khanacademy.org/math/2-serie-em-mat-pr/xe4ba574d0b440c29:2-trimestre-2026/xe4ba574d0b440c29:semana-1-trigonometria-introducao-e-lei-dos-senos/a/triangle-angles-review?lang=pt</a:t>
            </a:r>
            <a:r>
              <a:rPr lang="pt-BR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6"/>
          <p:cNvSpPr txBox="1"/>
          <p:nvPr/>
        </p:nvSpPr>
        <p:spPr>
          <a:xfrm>
            <a:off x="323825" y="1004475"/>
            <a:ext cx="4160100" cy="25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a proposta desta aula está alinhada às sugestões da </a:t>
            </a:r>
            <a:r>
              <a:rPr b="1"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Khan Academy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organizadas de acordo com o conteúdo planejado.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o recurso educacional digital para potencializar a aprendizagem de seus estudantes.</a:t>
            </a:r>
            <a:endParaRPr sz="1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7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7"/>
          <p:cNvSpPr txBox="1"/>
          <p:nvPr/>
        </p:nvSpPr>
        <p:spPr>
          <a:xfrm>
            <a:off x="355600" y="606765"/>
            <a:ext cx="8267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www.canva.com/pt_br/educação/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https://gemini.google.com/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https://www.cob.org.br/comunicacao/noticias/brincando-rayssa-leal-se-torna-a-medalhista-mais-nova-do-brasil-na-historia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https://rollingstone.com.br/musica/rayssa-leal-conta-quais-musicas-escuta-durante/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https://www1.fisica.org.br/fne/phocadownload/Vol19-Num2/FNE-19-2-210703.pdf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Google Shape;495;p37"/>
          <p:cNvPicPr preferRelativeResize="0"/>
          <p:nvPr/>
        </p:nvPicPr>
        <p:blipFill rotWithShape="1">
          <a:blip r:embed="rId8">
            <a:alphaModFix/>
          </a:blip>
          <a:srcRect b="4439" l="987" r="1290" t="3080"/>
          <a:stretch/>
        </p:blipFill>
        <p:spPr>
          <a:xfrm>
            <a:off x="2432350" y="3288653"/>
            <a:ext cx="4279300" cy="10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7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6838" y="514175"/>
            <a:ext cx="4250325" cy="411515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38"/>
          <p:cNvSpPr txBox="1"/>
          <p:nvPr/>
        </p:nvSpPr>
        <p:spPr>
          <a:xfrm>
            <a:off x="7940350" y="4233575"/>
            <a:ext cx="92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Voltar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9610" y="434300"/>
            <a:ext cx="4095350" cy="4661475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39"/>
          <p:cNvSpPr txBox="1"/>
          <p:nvPr/>
        </p:nvSpPr>
        <p:spPr>
          <a:xfrm>
            <a:off x="7940350" y="4233575"/>
            <a:ext cx="92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Voltar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3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50" name="Google Shape;50;p13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1" name="Google Shape;51;p13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5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67" name="Google Shape;67;p15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5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5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as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3500925" y="3944250"/>
            <a:ext cx="2302800" cy="80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9º ano – Figuras semelhante: triângulos semelhantes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1210200" y="727275"/>
            <a:ext cx="4986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Utilizar a lei dos senos em situações-problemas.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269575" y="772100"/>
            <a:ext cx="2304813" cy="209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1707442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114005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208950" y="3743728"/>
            <a:ext cx="8824500" cy="4617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20 - Resolver problemas envolvendo as leis do seno e/ou cosseno.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1947204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7179" y="2868726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4730213" y="2917990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08950" y="4257450"/>
            <a:ext cx="8824500" cy="8313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Calibri"/>
                <a:ea typeface="Calibri"/>
                <a:cs typeface="Calibri"/>
                <a:sym typeface="Calibri"/>
              </a:rPr>
              <a:t>As descrições com o D (maiúsculo) representam os descritores utilizados no SAEB e em edições da Prova Paraná anteriores. Os descritores com </a:t>
            </a: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>
                <a:latin typeface="Calibri"/>
                <a:ea typeface="Calibri"/>
                <a:cs typeface="Calibri"/>
                <a:sym typeface="Calibri"/>
              </a:rPr>
              <a:t> representam descrições de habilidades novas para a matriz de 2024 e 2025 com algumas alterações na descrição da habilidade.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3807876" y="2025990"/>
            <a:ext cx="169500" cy="2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 txBox="1"/>
          <p:nvPr/>
        </p:nvSpPr>
        <p:spPr>
          <a:xfrm>
            <a:off x="101825" y="465425"/>
            <a:ext cx="8530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eu falar o nome Raissa Leal, o que vem à cabeça de vocês?</a:t>
            </a: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101819" y="1019525"/>
            <a:ext cx="8530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qual esporte olímpico ela é destaque?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101825" y="2127725"/>
            <a:ext cx="8530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quais relações entre a matemática e o skate vocês conseguem pensar?</a:t>
            </a:r>
            <a:endParaRPr/>
          </a:p>
        </p:txBody>
      </p:sp>
      <p:sp>
        <p:nvSpPr>
          <p:cNvPr id="95" name="Google Shape;95;p17"/>
          <p:cNvSpPr txBox="1"/>
          <p:nvPr/>
        </p:nvSpPr>
        <p:spPr>
          <a:xfrm>
            <a:off x="101819" y="1573625"/>
            <a:ext cx="8530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skate.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3">
            <a:alphaModFix/>
          </a:blip>
          <a:srcRect b="0" l="14230" r="18107" t="0"/>
          <a:stretch/>
        </p:blipFill>
        <p:spPr>
          <a:xfrm>
            <a:off x="533950" y="3203525"/>
            <a:ext cx="1814250" cy="1787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0600" y="3203525"/>
            <a:ext cx="2682020" cy="178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5020" y="3203525"/>
            <a:ext cx="3175083" cy="178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3150" y="2480175"/>
            <a:ext cx="3433549" cy="236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14950" y="14950"/>
            <a:ext cx="42690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Projeto de uma rampa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779684"/>
            <a:ext cx="2423700" cy="221141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/>
          <p:nvPr/>
        </p:nvSpPr>
        <p:spPr>
          <a:xfrm>
            <a:off x="233050" y="629675"/>
            <a:ext cx="2423700" cy="1753500"/>
          </a:xfrm>
          <a:prstGeom prst="wedgeRectCallout">
            <a:avLst>
              <a:gd fmla="val -20833" name="adj1"/>
              <a:gd fmla="val 62500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Ajude-nos a construir uma rampa para treinar nossas manobras.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2893075" y="629675"/>
            <a:ext cx="1484400" cy="954600"/>
          </a:xfrm>
          <a:prstGeom prst="wedgeRectCallout">
            <a:avLst>
              <a:gd fmla="val -67175" name="adj1"/>
              <a:gd fmla="val 162463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li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no projeto!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4599000" y="629675"/>
            <a:ext cx="4269000" cy="1532400"/>
          </a:xfrm>
          <a:prstGeom prst="wedgeRectCallout">
            <a:avLst>
              <a:gd fmla="val -93962" name="adj1"/>
              <a:gd fmla="val 101883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1350003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Segundo o projeto, a rampa tem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3 metros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18"/>
          <p:cNvGrpSpPr/>
          <p:nvPr/>
        </p:nvGrpSpPr>
        <p:grpSpPr>
          <a:xfrm>
            <a:off x="5280620" y="2439456"/>
            <a:ext cx="2235670" cy="1795848"/>
            <a:chOff x="5280620" y="2439456"/>
            <a:chExt cx="2235670" cy="1795848"/>
          </a:xfrm>
        </p:grpSpPr>
        <p:sp>
          <p:nvSpPr>
            <p:cNvPr id="110" name="Google Shape;110;p18"/>
            <p:cNvSpPr txBox="1"/>
            <p:nvPr/>
          </p:nvSpPr>
          <p:spPr>
            <a:xfrm rot="-2233474">
              <a:off x="5906525" y="2912906"/>
              <a:ext cx="746354" cy="554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3 m</a:t>
              </a:r>
              <a:endParaRPr b="1">
                <a:solidFill>
                  <a:srgbClr val="FF0000"/>
                </a:solidFill>
              </a:endParaRPr>
            </a:p>
          </p:txBody>
        </p:sp>
        <p:cxnSp>
          <p:nvCxnSpPr>
            <p:cNvPr id="111" name="Google Shape;111;p18"/>
            <p:cNvCxnSpPr/>
            <p:nvPr/>
          </p:nvCxnSpPr>
          <p:spPr>
            <a:xfrm rot="-2233938">
              <a:off x="5107776" y="3335580"/>
              <a:ext cx="2581358" cy="36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2" name="Google Shape;112;p18"/>
            <p:cNvCxnSpPr/>
            <p:nvPr/>
          </p:nvCxnSpPr>
          <p:spPr>
            <a:xfrm rot="8566062">
              <a:off x="5367345" y="3975480"/>
              <a:ext cx="3882" cy="287994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3" name="Google Shape;113;p18"/>
            <p:cNvCxnSpPr/>
            <p:nvPr/>
          </p:nvCxnSpPr>
          <p:spPr>
            <a:xfrm rot="8566062">
              <a:off x="7425684" y="2411286"/>
              <a:ext cx="3882" cy="287994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14" name="Google Shape;114;p18"/>
          <p:cNvGrpSpPr/>
          <p:nvPr/>
        </p:nvGrpSpPr>
        <p:grpSpPr>
          <a:xfrm>
            <a:off x="7283526" y="3656132"/>
            <a:ext cx="1616108" cy="1502657"/>
            <a:chOff x="7283526" y="3656132"/>
            <a:chExt cx="1616108" cy="1502657"/>
          </a:xfrm>
        </p:grpSpPr>
        <p:sp>
          <p:nvSpPr>
            <p:cNvPr id="115" name="Google Shape;115;p18"/>
            <p:cNvSpPr/>
            <p:nvPr/>
          </p:nvSpPr>
          <p:spPr>
            <a:xfrm rot="-1247998">
              <a:off x="7431774" y="3881713"/>
              <a:ext cx="1319604" cy="1077852"/>
            </a:xfrm>
            <a:prstGeom prst="pie">
              <a:avLst>
                <a:gd fmla="val 21171448" name="adj1"/>
                <a:gd fmla="val 21593293" name="adj2"/>
              </a:avLst>
            </a:prstGeom>
            <a:solidFill>
              <a:srgbClr val="FFFF00"/>
            </a:solidFill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8"/>
            <p:cNvSpPr txBox="1"/>
            <p:nvPr/>
          </p:nvSpPr>
          <p:spPr>
            <a:xfrm rot="-1247884">
              <a:off x="8053496" y="3775376"/>
              <a:ext cx="773075" cy="554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9900"/>
                  </a:solidFill>
                  <a:latin typeface="Calibri"/>
                  <a:ea typeface="Calibri"/>
                  <a:cs typeface="Calibri"/>
                  <a:sym typeface="Calibri"/>
                </a:rPr>
                <a:t>10°</a:t>
              </a:r>
              <a:endParaRPr b="1">
                <a:solidFill>
                  <a:srgbClr val="FF9900"/>
                </a:solidFill>
              </a:endParaRPr>
            </a:p>
          </p:txBody>
        </p:sp>
      </p:grpSp>
      <p:grpSp>
        <p:nvGrpSpPr>
          <p:cNvPr id="117" name="Google Shape;117;p18"/>
          <p:cNvGrpSpPr/>
          <p:nvPr/>
        </p:nvGrpSpPr>
        <p:grpSpPr>
          <a:xfrm>
            <a:off x="6262261" y="3907026"/>
            <a:ext cx="1654107" cy="1276194"/>
            <a:chOff x="3343211" y="3224101"/>
            <a:chExt cx="1654107" cy="1276194"/>
          </a:xfrm>
        </p:grpSpPr>
        <p:sp>
          <p:nvSpPr>
            <p:cNvPr id="118" name="Google Shape;118;p18"/>
            <p:cNvSpPr/>
            <p:nvPr/>
          </p:nvSpPr>
          <p:spPr>
            <a:xfrm rot="-1247952">
              <a:off x="3447556" y="3676141"/>
              <a:ext cx="719810" cy="719810"/>
            </a:xfrm>
            <a:prstGeom prst="pie">
              <a:avLst>
                <a:gd fmla="val 20370438" name="adj1"/>
                <a:gd fmla="val 21593293" name="adj2"/>
              </a:avLst>
            </a:prstGeom>
            <a:solidFill>
              <a:srgbClr val="3D85C6"/>
            </a:solidFill>
            <a:ln cap="flat" cmpd="sng" w="9525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9" name="Google Shape;119;p18"/>
            <p:cNvCxnSpPr/>
            <p:nvPr/>
          </p:nvCxnSpPr>
          <p:spPr>
            <a:xfrm rot="-1247692">
              <a:off x="3730575" y="3866299"/>
              <a:ext cx="1078239" cy="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18"/>
            <p:cNvCxnSpPr/>
            <p:nvPr/>
          </p:nvCxnSpPr>
          <p:spPr>
            <a:xfrm flipH="1" rot="9552005">
              <a:off x="3671988" y="3531961"/>
              <a:ext cx="981680" cy="36166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21" name="Google Shape;121;p18"/>
            <p:cNvSpPr txBox="1"/>
            <p:nvPr/>
          </p:nvSpPr>
          <p:spPr>
            <a:xfrm rot="-1247884">
              <a:off x="4151181" y="3343345"/>
              <a:ext cx="773075" cy="554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9BCDFF"/>
                  </a:solidFill>
                  <a:latin typeface="Calibri"/>
                  <a:ea typeface="Calibri"/>
                  <a:cs typeface="Calibri"/>
                  <a:sym typeface="Calibri"/>
                </a:rPr>
                <a:t>25°</a:t>
              </a:r>
              <a:endParaRPr b="1">
                <a:solidFill>
                  <a:srgbClr val="9BCDFF"/>
                </a:solidFill>
              </a:endParaRPr>
            </a:p>
          </p:txBody>
        </p:sp>
      </p:grpSp>
      <p:sp>
        <p:nvSpPr>
          <p:cNvPr id="122" name="Google Shape;122;p18"/>
          <p:cNvSpPr txBox="1"/>
          <p:nvPr/>
        </p:nvSpPr>
        <p:spPr>
          <a:xfrm>
            <a:off x="4743400" y="934175"/>
            <a:ext cx="4431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	     é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inclinada  25° com a                       horizontal       </a:t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5565673" y="1310523"/>
            <a:ext cx="3270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um terreno com 10° de inclinação.</a:t>
            </a:r>
            <a:endParaRPr/>
          </a:p>
        </p:txBody>
      </p:sp>
      <p:sp>
        <p:nvSpPr>
          <p:cNvPr id="124" name="Google Shape;124;p18"/>
          <p:cNvSpPr/>
          <p:nvPr/>
        </p:nvSpPr>
        <p:spPr>
          <a:xfrm>
            <a:off x="2772775" y="3140200"/>
            <a:ext cx="2423700" cy="1753500"/>
          </a:xfrm>
          <a:prstGeom prst="wedgeRectCallout">
            <a:avLst>
              <a:gd fmla="val -56772" name="adj1"/>
              <a:gd fmla="val -27514" name="adj2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problema está no tamanho da estrutura. Vamos analisar de lado.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4283950" y="2001450"/>
            <a:ext cx="4555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o chão é inclinado. </a:t>
            </a:r>
            <a:r>
              <a:rPr lang="pt-B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se             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4283950" y="1998803"/>
            <a:ext cx="455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se construíssemos um triângulo retângulo,</a:t>
            </a:r>
            <a:endParaRPr/>
          </a:p>
        </p:txBody>
      </p:sp>
      <p:sp>
        <p:nvSpPr>
          <p:cNvPr id="131" name="Google Shape;131;p19"/>
          <p:cNvSpPr txBox="1"/>
          <p:nvPr/>
        </p:nvSpPr>
        <p:spPr>
          <a:xfrm rot="-600773">
            <a:off x="3531231" y="1177413"/>
            <a:ext cx="810952" cy="9236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Viga</a:t>
            </a:r>
            <a:endParaRPr sz="240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torta</a:t>
            </a:r>
            <a:endParaRPr sz="240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 rot="-1495244">
            <a:off x="525465" y="1428970"/>
            <a:ext cx="3034431" cy="553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Rampa = </a:t>
            </a: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 m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2857125" y="1494575"/>
            <a:ext cx="79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Viga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786900" y="2591450"/>
            <a:ext cx="274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Horizonte</a:t>
            </a:r>
            <a:endParaRPr/>
          </a:p>
        </p:txBody>
      </p:sp>
      <p:sp>
        <p:nvSpPr>
          <p:cNvPr id="135" name="Google Shape;135;p19"/>
          <p:cNvSpPr txBox="1"/>
          <p:nvPr/>
        </p:nvSpPr>
        <p:spPr>
          <a:xfrm rot="-597742">
            <a:off x="1543959" y="1842979"/>
            <a:ext cx="2073972" cy="5540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Terreno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136" name="Google Shape;136;p19"/>
          <p:cNvSpPr txBox="1"/>
          <p:nvPr/>
        </p:nvSpPr>
        <p:spPr>
          <a:xfrm rot="-597623">
            <a:off x="1060860" y="2158673"/>
            <a:ext cx="2740404" cy="5540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Longarina</a:t>
            </a:r>
            <a:endParaRPr>
              <a:solidFill>
                <a:srgbClr val="783F04"/>
              </a:solidFill>
            </a:endParaRPr>
          </a:p>
        </p:txBody>
      </p:sp>
      <p:sp>
        <p:nvSpPr>
          <p:cNvPr id="137" name="Google Shape;137;p19"/>
          <p:cNvSpPr txBox="1"/>
          <p:nvPr/>
        </p:nvSpPr>
        <p:spPr>
          <a:xfrm rot="-1334">
            <a:off x="839364" y="2502063"/>
            <a:ext cx="77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10°</a:t>
            </a:r>
            <a:endParaRPr b="1">
              <a:solidFill>
                <a:srgbClr val="FF9900"/>
              </a:solidFill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14950" y="14950"/>
            <a:ext cx="42690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Construção de uma rampa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9"/>
          <p:cNvSpPr/>
          <p:nvPr/>
        </p:nvSpPr>
        <p:spPr>
          <a:xfrm rot="-781">
            <a:off x="156231" y="2048820"/>
            <a:ext cx="1319700" cy="1077900"/>
          </a:xfrm>
          <a:prstGeom prst="pie">
            <a:avLst>
              <a:gd fmla="val 21001488" name="adj1"/>
              <a:gd fmla="val 8911" name="adj2"/>
            </a:avLst>
          </a:prstGeom>
          <a:solidFill>
            <a:srgbClr val="FFFF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9"/>
          <p:cNvSpPr/>
          <p:nvPr/>
        </p:nvSpPr>
        <p:spPr>
          <a:xfrm>
            <a:off x="464958" y="2230283"/>
            <a:ext cx="719700" cy="719700"/>
          </a:xfrm>
          <a:prstGeom prst="pie">
            <a:avLst>
              <a:gd fmla="val 20087234" name="adj1"/>
              <a:gd fmla="val 21593293" name="adj2"/>
            </a:avLst>
          </a:prstGeom>
          <a:solidFill>
            <a:srgbClr val="3D85C6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9"/>
          <p:cNvSpPr/>
          <p:nvPr/>
        </p:nvSpPr>
        <p:spPr>
          <a:xfrm>
            <a:off x="3464947" y="2516396"/>
            <a:ext cx="73500" cy="72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2" name="Google Shape;142;p19"/>
          <p:cNvCxnSpPr/>
          <p:nvPr/>
        </p:nvCxnSpPr>
        <p:spPr>
          <a:xfrm>
            <a:off x="811525" y="2590225"/>
            <a:ext cx="2735400" cy="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3" name="Google Shape;143;p19"/>
          <p:cNvSpPr/>
          <p:nvPr/>
        </p:nvSpPr>
        <p:spPr>
          <a:xfrm rot="-600479">
            <a:off x="3589346" y="2008781"/>
            <a:ext cx="77682" cy="77682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" name="Google Shape;144;p19"/>
          <p:cNvCxnSpPr/>
          <p:nvPr/>
        </p:nvCxnSpPr>
        <p:spPr>
          <a:xfrm>
            <a:off x="3544650" y="1328425"/>
            <a:ext cx="127800" cy="750600"/>
          </a:xfrm>
          <a:prstGeom prst="straightConnector1">
            <a:avLst/>
          </a:prstGeom>
          <a:noFill/>
          <a:ln cap="flat" cmpd="sng" w="19050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19"/>
          <p:cNvCxnSpPr/>
          <p:nvPr/>
        </p:nvCxnSpPr>
        <p:spPr>
          <a:xfrm flipH="1">
            <a:off x="3538290" y="1316686"/>
            <a:ext cx="1500" cy="7902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6" name="Google Shape;146;p19"/>
          <p:cNvCxnSpPr/>
          <p:nvPr/>
        </p:nvCxnSpPr>
        <p:spPr>
          <a:xfrm>
            <a:off x="3538174" y="2107086"/>
            <a:ext cx="600" cy="482100"/>
          </a:xfrm>
          <a:prstGeom prst="straightConnector1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7" name="Google Shape;147;p19"/>
          <p:cNvCxnSpPr/>
          <p:nvPr/>
        </p:nvCxnSpPr>
        <p:spPr>
          <a:xfrm flipH="1" rot="10800000">
            <a:off x="809725" y="2103025"/>
            <a:ext cx="2740500" cy="485400"/>
          </a:xfrm>
          <a:prstGeom prst="straightConnector1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8" name="Google Shape;148;p19"/>
          <p:cNvSpPr txBox="1"/>
          <p:nvPr/>
        </p:nvSpPr>
        <p:spPr>
          <a:xfrm rot="-1334">
            <a:off x="1299527" y="2134925"/>
            <a:ext cx="77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25°</a:t>
            </a:r>
            <a:endParaRPr b="1">
              <a:solidFill>
                <a:srgbClr val="0000FF"/>
              </a:solidFill>
            </a:endParaRPr>
          </a:p>
        </p:txBody>
      </p:sp>
      <p:cxnSp>
        <p:nvCxnSpPr>
          <p:cNvPr id="149" name="Google Shape;149;p19"/>
          <p:cNvCxnSpPr/>
          <p:nvPr/>
        </p:nvCxnSpPr>
        <p:spPr>
          <a:xfrm flipH="1" rot="10800000">
            <a:off x="3544225" y="2076825"/>
            <a:ext cx="137400" cy="26700"/>
          </a:xfrm>
          <a:prstGeom prst="straightConnector1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0" name="Google Shape;150;p19"/>
          <p:cNvSpPr txBox="1"/>
          <p:nvPr/>
        </p:nvSpPr>
        <p:spPr>
          <a:xfrm>
            <a:off x="4283950" y="538150"/>
            <a:ext cx="455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o te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rre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 não fosse inclinado com a linha do horizonte,                   </a:t>
            </a:r>
            <a:r>
              <a:rPr lang="pt-B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" name="Google Shape;151;p19"/>
          <p:cNvCxnSpPr/>
          <p:nvPr/>
        </p:nvCxnSpPr>
        <p:spPr>
          <a:xfrm flipH="1" rot="10800000">
            <a:off x="809725" y="2103025"/>
            <a:ext cx="2740500" cy="485400"/>
          </a:xfrm>
          <a:prstGeom prst="straightConnector1">
            <a:avLst/>
          </a:prstGeom>
          <a:noFill/>
          <a:ln cap="flat" cmpd="sng" w="38100">
            <a:solidFill>
              <a:srgbClr val="783F0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2" name="Google Shape;152;p19"/>
          <p:cNvSpPr txBox="1"/>
          <p:nvPr/>
        </p:nvSpPr>
        <p:spPr>
          <a:xfrm>
            <a:off x="5615151" y="2730894"/>
            <a:ext cx="320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viga ficaria inclinada.</a:t>
            </a:r>
            <a:endParaRPr/>
          </a:p>
        </p:txBody>
      </p:sp>
      <p:cxnSp>
        <p:nvCxnSpPr>
          <p:cNvPr id="153" name="Google Shape;153;p19"/>
          <p:cNvCxnSpPr/>
          <p:nvPr/>
        </p:nvCxnSpPr>
        <p:spPr>
          <a:xfrm flipH="1" rot="10800000">
            <a:off x="786900" y="1310675"/>
            <a:ext cx="2763000" cy="1290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4" name="Google Shape;154;p19"/>
          <p:cNvSpPr/>
          <p:nvPr/>
        </p:nvSpPr>
        <p:spPr>
          <a:xfrm>
            <a:off x="742450" y="2600295"/>
            <a:ext cx="134100" cy="9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4283950" y="1270200"/>
            <a:ext cx="4555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poderíamos ter um triângulo retângulo,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tudo seria mais fácil.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4283950" y="3100259"/>
            <a:ext cx="4555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além da viga, </a:t>
            </a:r>
            <a:r>
              <a:rPr lang="pt-B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precisa da longarina,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4283950" y="3100259"/>
            <a:ext cx="455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 além da viga,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precisa da longarina,</a:t>
            </a:r>
            <a:r>
              <a:rPr lang="pt-B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para dar rigidez à estrutura.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4283950" y="3100259"/>
            <a:ext cx="455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além da viga, precisa da longarina, para dar rigidez à estrutura.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