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7" r:id="rId4"/>
    <p:sldMasterId id="2147483668" r:id="rId5"/>
    <p:sldMasterId id="214748366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y="5143500" cx="9144000"/>
  <p:notesSz cx="6858000" cy="9144000"/>
  <p:embeddedFontLst>
    <p:embeddedFont>
      <p:font typeface="Paytone One"/>
      <p:regular r:id="rId31"/>
    </p:embeddedFont>
    <p:embeddedFont>
      <p:font typeface="Bitter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3"/>
        <p:guide pos="1620" orient="horz"/>
        <p:guide pos="289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PaytoneOne-regular.fntdata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font" Target="fonts/Bitter-bold.fntdata"/><Relationship Id="rId10" Type="http://schemas.openxmlformats.org/officeDocument/2006/relationships/slide" Target="slides/slide3.xml"/><Relationship Id="rId32" Type="http://schemas.openxmlformats.org/officeDocument/2006/relationships/font" Target="fonts/Bitter-regular.fntdata"/><Relationship Id="rId13" Type="http://schemas.openxmlformats.org/officeDocument/2006/relationships/slide" Target="slides/slide6.xml"/><Relationship Id="rId35" Type="http://schemas.openxmlformats.org/officeDocument/2006/relationships/font" Target="fonts/Bitter-boldItalic.fntdata"/><Relationship Id="rId12" Type="http://schemas.openxmlformats.org/officeDocument/2006/relationships/slide" Target="slides/slide5.xml"/><Relationship Id="rId34" Type="http://schemas.openxmlformats.org/officeDocument/2006/relationships/font" Target="fonts/Bitter-italic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9" name="Google Shape;7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d6f5a5cc3b_3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g3d6f5a5cc3b_3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6f5a5cc3b_3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g3d6f5a5cc3b_3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d65ac37ded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g3d65ac37ded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d65ac37ded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d65ac37ded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3d65ac37ded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d65ac37ded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d65ac37ded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3d65ac37ded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d65ac37ded_0_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d65ac37ded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3d65ac37ded_0_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d65ac37ded_0_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d65ac37ded_0_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3d65ac37ded_0_9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d65ac37ded_0_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d65ac37ded_0_1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Cos 60 É POSITIVO!!!</a:t>
            </a:r>
            <a:endParaRPr/>
          </a:p>
        </p:txBody>
      </p:sp>
      <p:sp>
        <p:nvSpPr>
          <p:cNvPr id="299" name="Google Shape;299;g3d65ac37ded_0_1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d65ac37ded_0_1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d65ac37ded_0_1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3d65ac37ded_0_1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d65ac37ded_0_1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d65ac37ded_0_1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g3d65ac37ded_0_1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f13ca600a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f13ca600a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d65ac37ded_0_1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g3d65ac37ded_0_1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5" name="Google Shape;365;g3d65ac37ded_0_1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d669b7a516_0_1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4" name="Google Shape;374;g3d669b7a516_0_1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6" name="Google Shape;38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d65ac37ded_0_1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d65ac37ded_0_1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3d65ac37ded_0_1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ac71a1af8_1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dac71a1af8_1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ac71a1af8_1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dac71a1af8_1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dac71a1af8_1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dac71a1af8_1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dc0034ed8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3dc0034ed8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c0034ed8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dc0034ed8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65ac37ded_0_2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g3d65ac37ded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d5bc32b6c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5" name="Google Shape;155;g3d5bc32b6c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com Logo do Estad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" name="Google Shape;4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0" name="Google Shape;50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1" name="Google Shape;5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7" name="Google Shape;57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8" name="Google Shape;5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1" name="Google Shape;6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5" name="Google Shape;65;p1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6" name="Google Shape;66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70" name="Google Shape;7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" name="Google Shape;73;p2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em Branco Para RCO+aulas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0" name="Google Shape;30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9" name="Google Shape;3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441076" y="126600"/>
            <a:ext cx="1599027" cy="292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  <p:sldLayoutId id="2147483653" r:id="rId3"/>
    <p:sldLayoutId id="2147483654" r:id="rId4"/>
    <p:sldLayoutId id="2147483655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Google Shape;34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youtube.com/watch?v=S1x-ObZNTDs" TargetMode="External"/><Relationship Id="rId4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4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Relationship Id="rId4" Type="http://schemas.openxmlformats.org/officeDocument/2006/relationships/image" Target="../media/image33.png"/><Relationship Id="rId5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4" Type="http://schemas.openxmlformats.org/officeDocument/2006/relationships/image" Target="../media/image26.png"/><Relationship Id="rId5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Relationship Id="rId4" Type="http://schemas.openxmlformats.org/officeDocument/2006/relationships/image" Target="../media/image25.png"/><Relationship Id="rId5" Type="http://schemas.openxmlformats.org/officeDocument/2006/relationships/image" Target="../media/image41.png"/><Relationship Id="rId6" Type="http://schemas.openxmlformats.org/officeDocument/2006/relationships/image" Target="../media/image4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Relationship Id="rId4" Type="http://schemas.openxmlformats.org/officeDocument/2006/relationships/slide" Target="/ppt/slides/slide23.xml"/><Relationship Id="rId5" Type="http://schemas.openxmlformats.org/officeDocument/2006/relationships/image" Target="../media/image3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Relationship Id="rId4" Type="http://schemas.openxmlformats.org/officeDocument/2006/relationships/image" Target="../media/image43.png"/><Relationship Id="rId5" Type="http://schemas.openxmlformats.org/officeDocument/2006/relationships/image" Target="../media/image4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Relationship Id="rId4" Type="http://schemas.openxmlformats.org/officeDocument/2006/relationships/image" Target="../media/image45.png"/><Relationship Id="rId5" Type="http://schemas.openxmlformats.org/officeDocument/2006/relationships/image" Target="../media/image38.png"/><Relationship Id="rId6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2.png"/><Relationship Id="rId4" Type="http://schemas.openxmlformats.org/officeDocument/2006/relationships/image" Target="../media/image35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login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jpg"/><Relationship Id="rId4" Type="http://schemas.openxmlformats.org/officeDocument/2006/relationships/hyperlink" Target="http://www.canva.com/pt_br/educa%C3%A7%C3%A3o/" TargetMode="External"/><Relationship Id="rId5" Type="http://schemas.openxmlformats.org/officeDocument/2006/relationships/hyperlink" Target="https://gemini.google.com/" TargetMode="External"/><Relationship Id="rId6" Type="http://schemas.openxmlformats.org/officeDocument/2006/relationships/hyperlink" Target="https://forms.gle/ZuC8G4UPYMEdztJy5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png"/><Relationship Id="rId4" Type="http://schemas.openxmlformats.org/officeDocument/2006/relationships/image" Target="../media/image47.png"/><Relationship Id="rId5" Type="http://schemas.openxmlformats.org/officeDocument/2006/relationships/slide" Target="/ppt/slides/slide1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gif"/><Relationship Id="rId4" Type="http://schemas.openxmlformats.org/officeDocument/2006/relationships/image" Target="../media/image9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2.png"/><Relationship Id="rId4" Type="http://schemas.openxmlformats.org/officeDocument/2006/relationships/image" Target="../media/image5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7.gif"/><Relationship Id="rId5" Type="http://schemas.openxmlformats.org/officeDocument/2006/relationships/image" Target="../media/image6.gif"/><Relationship Id="rId6" Type="http://schemas.openxmlformats.org/officeDocument/2006/relationships/image" Target="../media/image3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Relationship Id="rId4" Type="http://schemas.openxmlformats.org/officeDocument/2006/relationships/image" Target="../media/image15.png"/><Relationship Id="rId5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5" Type="http://schemas.openxmlformats.org/officeDocument/2006/relationships/image" Target="../media/image2.png"/><Relationship Id="rId6" Type="http://schemas.openxmlformats.org/officeDocument/2006/relationships/image" Target="../media/image11.png"/><Relationship Id="rId7" Type="http://schemas.openxmlformats.org/officeDocument/2006/relationships/image" Target="../media/image13.png"/><Relationship Id="rId8" Type="http://schemas.openxmlformats.org/officeDocument/2006/relationships/hyperlink" Target="https://docs.google.com/presentation/d/1Ra2bqlyiMXDnCXJ0up3elXsWsN-SFwreuhNTgO1cEbI/edit?slide=id.g3c9d0ede5e5_0_586#slide=id.g3c9d0ede5e5_0_586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ocs.google.com/presentation/d/1mD5sM9kcfh7Rwuvrh6VZZdLD9R3xZIVWiPTWxLsVbXE/edit?usp=sharing" TargetMode="External"/><Relationship Id="rId4" Type="http://schemas.openxmlformats.org/officeDocument/2006/relationships/hyperlink" Target="https://docs.google.com/presentation/d/1mD5sM9kcfh7Rwuvrh6VZZdLD9R3xZIVWiPTWxLsVbXE/edit?usp=sharing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14.png"/><Relationship Id="rId6" Type="http://schemas.openxmlformats.org/officeDocument/2006/relationships/image" Target="../media/image17.png"/><Relationship Id="rId7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3"/>
          <p:cNvSpPr txBox="1"/>
          <p:nvPr/>
        </p:nvSpPr>
        <p:spPr>
          <a:xfrm>
            <a:off x="543670" y="872207"/>
            <a:ext cx="78321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2ª Série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Trigonometria: Lei dos cossenos – 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</a:t>
            </a: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/>
          <p:nvPr/>
        </p:nvSpPr>
        <p:spPr>
          <a:xfrm>
            <a:off x="14952" y="14952"/>
            <a:ext cx="36135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2"/>
          <p:cNvSpPr/>
          <p:nvPr/>
        </p:nvSpPr>
        <p:spPr>
          <a:xfrm>
            <a:off x="3807876" y="2025990"/>
            <a:ext cx="169500" cy="2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32"/>
          <p:cNvSpPr txBox="1"/>
          <p:nvPr/>
        </p:nvSpPr>
        <p:spPr>
          <a:xfrm>
            <a:off x="101837" y="465423"/>
            <a:ext cx="577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funciona a impressora 3D?</a:t>
            </a:r>
            <a:endParaRPr/>
          </a:p>
        </p:txBody>
      </p:sp>
      <p:pic>
        <p:nvPicPr>
          <p:cNvPr descr="Timelapse video of a 50 cm high 3 legged polygon-tower sculpture designed by Stephan Weiß, printed on the Delta Tower, using PLA Filament &quot;Sky Blue&quot; from colorFabb.&#10;&#10;On how to create Scupltures like this and much more in under 10 minutes look forward to the tutorial in the upcoming book for 3D-printing starters by Florian Horsch: http://www.amazon.de/3D-Druck-f%C3%BCr-alle-Do-yourself-Guide/dp/3446436987" id="174" name="Google Shape;174;p32" title="Timelapse of a 50 cm high sculpture printed on the Delta Tower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6100" y="667290"/>
            <a:ext cx="3048000" cy="43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2"/>
          <p:cNvSpPr txBox="1"/>
          <p:nvPr/>
        </p:nvSpPr>
        <p:spPr>
          <a:xfrm>
            <a:off x="101837" y="1019523"/>
            <a:ext cx="5681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Ela produz um objeto despejando plástico derretido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meio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um bico aquecido, como demonstrado no vídeo ao lado.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32"/>
          <p:cNvSpPr txBox="1"/>
          <p:nvPr/>
        </p:nvSpPr>
        <p:spPr>
          <a:xfrm>
            <a:off x="55475" y="2312525"/>
            <a:ext cx="5681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 é uma impressora modelo Delta. A vantagem de utilizar este modelo é a alta velocidade com que o bico pode se mover.</a:t>
            </a:r>
            <a:endParaRPr/>
          </a:p>
        </p:txBody>
      </p:sp>
      <p:sp>
        <p:nvSpPr>
          <p:cNvPr id="177" name="Google Shape;177;p32"/>
          <p:cNvSpPr txBox="1"/>
          <p:nvPr/>
        </p:nvSpPr>
        <p:spPr>
          <a:xfrm>
            <a:off x="55475" y="3605525"/>
            <a:ext cx="5774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isto, ela precisa saber exatamente onde está o bico. Na Delta, os três motores trabalham juntos para qualquer movimento.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/>
          <p:nvPr/>
        </p:nvSpPr>
        <p:spPr>
          <a:xfrm>
            <a:off x="14952" y="14952"/>
            <a:ext cx="36135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3"/>
          <p:cNvSpPr/>
          <p:nvPr/>
        </p:nvSpPr>
        <p:spPr>
          <a:xfrm>
            <a:off x="3807876" y="2025990"/>
            <a:ext cx="169500" cy="2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33" title="DeltaRamki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0150" y="682073"/>
            <a:ext cx="3503075" cy="294194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3"/>
          <p:cNvSpPr txBox="1"/>
          <p:nvPr/>
        </p:nvSpPr>
        <p:spPr>
          <a:xfrm>
            <a:off x="79400" y="682080"/>
            <a:ext cx="5295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Porém, os sensores dos motores só conseguem medir ângulos.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33"/>
          <p:cNvSpPr txBox="1"/>
          <p:nvPr/>
        </p:nvSpPr>
        <p:spPr>
          <a:xfrm>
            <a:off x="79400" y="1605475"/>
            <a:ext cx="5295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pode-se transformar, então, estes ângulos em distâncias de movimento nos 3 eixos?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3"/>
          <p:cNvSpPr txBox="1"/>
          <p:nvPr/>
        </p:nvSpPr>
        <p:spPr>
          <a:xfrm>
            <a:off x="79400" y="2898475"/>
            <a:ext cx="5295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distâncias precisam ser calculadas via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trigonometria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usando as Leis dos Senos e dos Cossenos.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/>
          <p:nvPr/>
        </p:nvSpPr>
        <p:spPr>
          <a:xfrm>
            <a:off x="0" y="0"/>
            <a:ext cx="51813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Relembrando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4"/>
          <p:cNvSpPr txBox="1"/>
          <p:nvPr/>
        </p:nvSpPr>
        <p:spPr>
          <a:xfrm>
            <a:off x="191450" y="908475"/>
            <a:ext cx="8577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Ângulos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obtusos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(maior que 90° e menor que 180°)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4"/>
          <p:cNvSpPr txBox="1"/>
          <p:nvPr/>
        </p:nvSpPr>
        <p:spPr>
          <a:xfrm>
            <a:off x="191450" y="1462575"/>
            <a:ext cx="8577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Diferentemente do seno, quando dois ângulos x e y são suplementares, o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cos x = – cos y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Exemplo: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34"/>
          <p:cNvSpPr txBox="1"/>
          <p:nvPr/>
        </p:nvSpPr>
        <p:spPr>
          <a:xfrm>
            <a:off x="191450" y="2385975"/>
            <a:ext cx="4155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cos 120°= – cos 60°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– cos 135° = cos 45°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4"/>
          <p:cNvSpPr txBox="1"/>
          <p:nvPr/>
        </p:nvSpPr>
        <p:spPr>
          <a:xfrm>
            <a:off x="191450" y="3309375"/>
            <a:ext cx="8577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cosseno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todos os ângulos entre 90° e 180° será sempre negativo.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4"/>
          <p:cNvSpPr txBox="1"/>
          <p:nvPr/>
        </p:nvSpPr>
        <p:spPr>
          <a:xfrm>
            <a:off x="6981175" y="4660550"/>
            <a:ext cx="2178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8" name="Google Shape;19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2500" y="4103938"/>
            <a:ext cx="4379002" cy="96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4"/>
          <p:cNvSpPr txBox="1"/>
          <p:nvPr/>
        </p:nvSpPr>
        <p:spPr>
          <a:xfrm>
            <a:off x="191450" y="4306975"/>
            <a:ext cx="2254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Vamos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lembrar: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5"/>
          <p:cNvSpPr txBox="1"/>
          <p:nvPr/>
        </p:nvSpPr>
        <p:spPr>
          <a:xfrm>
            <a:off x="0" y="0"/>
            <a:ext cx="43230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Lei dos cossenos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5"/>
          <p:cNvSpPr txBox="1"/>
          <p:nvPr/>
        </p:nvSpPr>
        <p:spPr>
          <a:xfrm>
            <a:off x="104700" y="805200"/>
            <a:ext cx="42660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qualquer triângulo (inclusive o retângulo) valem as seguintes expressões: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a² = b² + c² − 2·b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 A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b² = a² + c²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2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 B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c² = a² + b²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2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cosC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1625" y="842425"/>
            <a:ext cx="4516200" cy="292993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5"/>
          <p:cNvSpPr txBox="1"/>
          <p:nvPr/>
        </p:nvSpPr>
        <p:spPr>
          <a:xfrm>
            <a:off x="117175" y="4064425"/>
            <a:ext cx="8888100" cy="9234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Não há necessidade de decorar as três fórmulas. Basta conhecer uma delas e adequar ao exercício.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5"/>
          <p:cNvSpPr txBox="1"/>
          <p:nvPr/>
        </p:nvSpPr>
        <p:spPr>
          <a:xfrm>
            <a:off x="627050" y="2245000"/>
            <a:ext cx="787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lado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5"/>
          <p:cNvSpPr txBox="1"/>
          <p:nvPr/>
        </p:nvSpPr>
        <p:spPr>
          <a:xfrm>
            <a:off x="2175725" y="2245000"/>
            <a:ext cx="2044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ângulo oposto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1" name="Google Shape;211;p35"/>
          <p:cNvGrpSpPr/>
          <p:nvPr/>
        </p:nvGrpSpPr>
        <p:grpSpPr>
          <a:xfrm>
            <a:off x="869125" y="1981775"/>
            <a:ext cx="3146450" cy="447600"/>
            <a:chOff x="869125" y="1981775"/>
            <a:chExt cx="3146450" cy="447600"/>
          </a:xfrm>
        </p:grpSpPr>
        <p:sp>
          <p:nvSpPr>
            <p:cNvPr id="212" name="Google Shape;212;p35"/>
            <p:cNvSpPr/>
            <p:nvPr/>
          </p:nvSpPr>
          <p:spPr>
            <a:xfrm>
              <a:off x="3637575" y="1981775"/>
              <a:ext cx="378000" cy="37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35"/>
            <p:cNvSpPr/>
            <p:nvPr/>
          </p:nvSpPr>
          <p:spPr>
            <a:xfrm>
              <a:off x="869125" y="2057975"/>
              <a:ext cx="378000" cy="37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4" name="Google Shape;214;p35"/>
          <p:cNvGrpSpPr/>
          <p:nvPr/>
        </p:nvGrpSpPr>
        <p:grpSpPr>
          <a:xfrm>
            <a:off x="869125" y="2734950"/>
            <a:ext cx="3168750" cy="398350"/>
            <a:chOff x="869125" y="2734950"/>
            <a:chExt cx="3168750" cy="398350"/>
          </a:xfrm>
        </p:grpSpPr>
        <p:sp>
          <p:nvSpPr>
            <p:cNvPr id="215" name="Google Shape;215;p35"/>
            <p:cNvSpPr/>
            <p:nvPr/>
          </p:nvSpPr>
          <p:spPr>
            <a:xfrm>
              <a:off x="869125" y="2761900"/>
              <a:ext cx="378000" cy="37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35"/>
            <p:cNvSpPr/>
            <p:nvPr/>
          </p:nvSpPr>
          <p:spPr>
            <a:xfrm>
              <a:off x="3659875" y="2734950"/>
              <a:ext cx="378000" cy="37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7" name="Google Shape;217;p35"/>
          <p:cNvGrpSpPr/>
          <p:nvPr/>
        </p:nvGrpSpPr>
        <p:grpSpPr>
          <a:xfrm>
            <a:off x="898500" y="3429000"/>
            <a:ext cx="3139375" cy="447600"/>
            <a:chOff x="898500" y="3429000"/>
            <a:chExt cx="3139375" cy="447600"/>
          </a:xfrm>
        </p:grpSpPr>
        <p:sp>
          <p:nvSpPr>
            <p:cNvPr id="218" name="Google Shape;218;p35"/>
            <p:cNvSpPr/>
            <p:nvPr/>
          </p:nvSpPr>
          <p:spPr>
            <a:xfrm>
              <a:off x="898500" y="3505200"/>
              <a:ext cx="378000" cy="37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35"/>
            <p:cNvSpPr/>
            <p:nvPr/>
          </p:nvSpPr>
          <p:spPr>
            <a:xfrm>
              <a:off x="3659875" y="3429000"/>
              <a:ext cx="378000" cy="37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0" name="Google Shape;220;p35"/>
          <p:cNvGrpSpPr/>
          <p:nvPr/>
        </p:nvGrpSpPr>
        <p:grpSpPr>
          <a:xfrm>
            <a:off x="869150" y="1413000"/>
            <a:ext cx="6084368" cy="1937595"/>
            <a:chOff x="869150" y="1413000"/>
            <a:chExt cx="6084368" cy="1937595"/>
          </a:xfrm>
        </p:grpSpPr>
        <p:sp>
          <p:nvSpPr>
            <p:cNvPr id="221" name="Google Shape;221;p35"/>
            <p:cNvSpPr/>
            <p:nvPr/>
          </p:nvSpPr>
          <p:spPr>
            <a:xfrm>
              <a:off x="869150" y="1413000"/>
              <a:ext cx="3146400" cy="711000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35"/>
            <p:cNvSpPr/>
            <p:nvPr/>
          </p:nvSpPr>
          <p:spPr>
            <a:xfrm rot="8250353">
              <a:off x="4769791" y="2269973"/>
              <a:ext cx="2391955" cy="31384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3" name="Google Shape;223;p35"/>
          <p:cNvGrpSpPr/>
          <p:nvPr/>
        </p:nvGrpSpPr>
        <p:grpSpPr>
          <a:xfrm>
            <a:off x="869150" y="1361724"/>
            <a:ext cx="6002845" cy="1371876"/>
            <a:chOff x="869150" y="1361724"/>
            <a:chExt cx="6002845" cy="1371876"/>
          </a:xfrm>
        </p:grpSpPr>
        <p:sp>
          <p:nvSpPr>
            <p:cNvPr id="224" name="Google Shape;224;p35"/>
            <p:cNvSpPr/>
            <p:nvPr/>
          </p:nvSpPr>
          <p:spPr>
            <a:xfrm>
              <a:off x="869150" y="2022600"/>
              <a:ext cx="3146400" cy="711000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35"/>
            <p:cNvSpPr/>
            <p:nvPr/>
          </p:nvSpPr>
          <p:spPr>
            <a:xfrm rot="3819845">
              <a:off x="5738464" y="1890617"/>
              <a:ext cx="1375461" cy="31381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6" name="Google Shape;226;p35"/>
          <p:cNvGrpSpPr/>
          <p:nvPr/>
        </p:nvGrpSpPr>
        <p:grpSpPr>
          <a:xfrm>
            <a:off x="869150" y="2041381"/>
            <a:ext cx="7272924" cy="1378019"/>
            <a:chOff x="869150" y="2041381"/>
            <a:chExt cx="7272924" cy="1378019"/>
          </a:xfrm>
        </p:grpSpPr>
        <p:sp>
          <p:nvSpPr>
            <p:cNvPr id="227" name="Google Shape;227;p35"/>
            <p:cNvSpPr/>
            <p:nvPr/>
          </p:nvSpPr>
          <p:spPr>
            <a:xfrm>
              <a:off x="869150" y="2708400"/>
              <a:ext cx="3146400" cy="711000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5"/>
            <p:cNvSpPr/>
            <p:nvPr/>
          </p:nvSpPr>
          <p:spPr>
            <a:xfrm rot="-3691">
              <a:off x="5627173" y="2042731"/>
              <a:ext cx="2514901" cy="3138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6"/>
          <p:cNvSpPr txBox="1"/>
          <p:nvPr/>
        </p:nvSpPr>
        <p:spPr>
          <a:xfrm>
            <a:off x="0" y="0"/>
            <a:ext cx="36894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1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6"/>
          <p:cNvSpPr txBox="1"/>
          <p:nvPr/>
        </p:nvSpPr>
        <p:spPr>
          <a:xfrm>
            <a:off x="344025" y="710875"/>
            <a:ext cx="8647200" cy="12930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duplas resolvam o exercício proposto. Após o término do tempo, o(a) professor(a) chamará uma dupla para socializar a estratégia de resolução utilizada.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6"/>
          <p:cNvSpPr txBox="1"/>
          <p:nvPr/>
        </p:nvSpPr>
        <p:spPr>
          <a:xfrm>
            <a:off x="76800" y="3877325"/>
            <a:ext cx="5515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 medida do terceiro lado do terreno é de: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6"/>
          <p:cNvSpPr txBox="1"/>
          <p:nvPr/>
        </p:nvSpPr>
        <p:spPr>
          <a:xfrm>
            <a:off x="8275600" y="2676450"/>
            <a:ext cx="414600" cy="39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6"/>
          <p:cNvSpPr txBox="1"/>
          <p:nvPr/>
        </p:nvSpPr>
        <p:spPr>
          <a:xfrm>
            <a:off x="8321675" y="4050725"/>
            <a:ext cx="222600" cy="20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6"/>
          <p:cNvSpPr txBox="1"/>
          <p:nvPr/>
        </p:nvSpPr>
        <p:spPr>
          <a:xfrm>
            <a:off x="7719050" y="2610150"/>
            <a:ext cx="222600" cy="20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6"/>
          <p:cNvSpPr txBox="1"/>
          <p:nvPr/>
        </p:nvSpPr>
        <p:spPr>
          <a:xfrm>
            <a:off x="5733175" y="3972800"/>
            <a:ext cx="222600" cy="20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Google Shape;24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4475" y="0"/>
            <a:ext cx="774525" cy="781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2" name="Google Shape;242;p36"/>
          <p:cNvGrpSpPr/>
          <p:nvPr/>
        </p:nvGrpSpPr>
        <p:grpSpPr>
          <a:xfrm>
            <a:off x="76200" y="2138338"/>
            <a:ext cx="8805025" cy="2447925"/>
            <a:chOff x="196575" y="2170363"/>
            <a:chExt cx="8805025" cy="2447925"/>
          </a:xfrm>
        </p:grpSpPr>
        <p:sp>
          <p:nvSpPr>
            <p:cNvPr id="243" name="Google Shape;243;p36"/>
            <p:cNvSpPr txBox="1"/>
            <p:nvPr/>
          </p:nvSpPr>
          <p:spPr>
            <a:xfrm>
              <a:off x="196575" y="2225225"/>
              <a:ext cx="5155800" cy="16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latin typeface="Calibri"/>
                  <a:ea typeface="Calibri"/>
                  <a:cs typeface="Calibri"/>
                  <a:sym typeface="Calibri"/>
                </a:rPr>
                <a:t>(UF-Viçosa-ADAPTADA) Dois lados de um terreno de forma triangular medem 15 m e 10 m, formando um ângulo de 60°, conforme a figura abaixo: </a:t>
              </a:r>
              <a:endParaRPr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4" name="Google Shape;244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05950" y="2170363"/>
              <a:ext cx="3295650" cy="2447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5" name="Google Shape;245;p36"/>
          <p:cNvGrpSpPr/>
          <p:nvPr/>
        </p:nvGrpSpPr>
        <p:grpSpPr>
          <a:xfrm>
            <a:off x="4630969" y="-2"/>
            <a:ext cx="647860" cy="736281"/>
            <a:chOff x="396475" y="1078088"/>
            <a:chExt cx="645600" cy="733787"/>
          </a:xfrm>
        </p:grpSpPr>
        <p:pic>
          <p:nvPicPr>
            <p:cNvPr id="246" name="Google Shape;246;p3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36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36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7"/>
          <p:cNvSpPr txBox="1"/>
          <p:nvPr/>
        </p:nvSpPr>
        <p:spPr>
          <a:xfrm>
            <a:off x="0" y="0"/>
            <a:ext cx="36894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1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7"/>
          <p:cNvSpPr txBox="1"/>
          <p:nvPr/>
        </p:nvSpPr>
        <p:spPr>
          <a:xfrm>
            <a:off x="4522800" y="647900"/>
            <a:ext cx="318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a² = b² + c²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2·b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 A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7"/>
          <p:cNvSpPr txBox="1"/>
          <p:nvPr/>
        </p:nvSpPr>
        <p:spPr>
          <a:xfrm>
            <a:off x="4511775" y="1389500"/>
            <a:ext cx="4107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x² = 10² + 15²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2·10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 60°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7"/>
          <p:cNvSpPr txBox="1"/>
          <p:nvPr/>
        </p:nvSpPr>
        <p:spPr>
          <a:xfrm>
            <a:off x="4410875" y="3025088"/>
            <a:ext cx="2237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x² = 325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150  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0000" y="3960188"/>
            <a:ext cx="3307561" cy="482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2475" y="2191849"/>
            <a:ext cx="3953434" cy="5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7"/>
          <p:cNvSpPr txBox="1"/>
          <p:nvPr/>
        </p:nvSpPr>
        <p:spPr>
          <a:xfrm>
            <a:off x="3165375" y="1027400"/>
            <a:ext cx="382500" cy="33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7"/>
          <p:cNvSpPr txBox="1"/>
          <p:nvPr/>
        </p:nvSpPr>
        <p:spPr>
          <a:xfrm>
            <a:off x="3165375" y="2460875"/>
            <a:ext cx="382500" cy="33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7"/>
          <p:cNvSpPr txBox="1"/>
          <p:nvPr/>
        </p:nvSpPr>
        <p:spPr>
          <a:xfrm>
            <a:off x="2344175" y="827500"/>
            <a:ext cx="382500" cy="33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7"/>
          <p:cNvSpPr txBox="1"/>
          <p:nvPr/>
        </p:nvSpPr>
        <p:spPr>
          <a:xfrm>
            <a:off x="92300" y="2372475"/>
            <a:ext cx="382500" cy="33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4" name="Google Shape;26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400" y="675100"/>
            <a:ext cx="3438600" cy="230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7"/>
          <p:cNvSpPr txBox="1"/>
          <p:nvPr/>
        </p:nvSpPr>
        <p:spPr>
          <a:xfrm>
            <a:off x="92400" y="2988201"/>
            <a:ext cx="4354200" cy="20319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Temos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apenas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um ângulo conhecido na figura, o que é um indício de uso da lei dos cossenos (na lei dos senos precisamos de mais ângulos).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/>
          <p:nvPr/>
        </p:nvSpPr>
        <p:spPr>
          <a:xfrm>
            <a:off x="150450" y="2008725"/>
            <a:ext cx="8897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Determine a medida do segmento x no triângulo a seguir, dado que as medidas estão em centímetros: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(a)4 cm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(b)5 cm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(c) 6 cm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(d)7 cm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(e)8 cm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8"/>
          <p:cNvSpPr txBox="1"/>
          <p:nvPr/>
        </p:nvSpPr>
        <p:spPr>
          <a:xfrm>
            <a:off x="0" y="0"/>
            <a:ext cx="36894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2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8"/>
          <p:cNvSpPr txBox="1"/>
          <p:nvPr/>
        </p:nvSpPr>
        <p:spPr>
          <a:xfrm>
            <a:off x="191500" y="721250"/>
            <a:ext cx="8736300" cy="12930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Copie os dados e resolva em seu caderno. Após o tempo, ao comando do(a) professor(a), levante as mãos indicando a alternativa correta.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850" y="0"/>
            <a:ext cx="946948" cy="7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8"/>
          <p:cNvSpPr txBox="1"/>
          <p:nvPr/>
        </p:nvSpPr>
        <p:spPr>
          <a:xfrm>
            <a:off x="5703950" y="2470225"/>
            <a:ext cx="357900" cy="28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8"/>
          <p:cNvSpPr txBox="1"/>
          <p:nvPr/>
        </p:nvSpPr>
        <p:spPr>
          <a:xfrm>
            <a:off x="4400200" y="4354775"/>
            <a:ext cx="6336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</a:rPr>
              <a:t>A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77" name="Google Shape;277;p38"/>
          <p:cNvSpPr txBox="1"/>
          <p:nvPr/>
        </p:nvSpPr>
        <p:spPr>
          <a:xfrm>
            <a:off x="5458050" y="2374825"/>
            <a:ext cx="6336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</a:rPr>
              <a:t>C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7822650" y="4066900"/>
            <a:ext cx="524700" cy="47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8"/>
          <p:cNvSpPr txBox="1"/>
          <p:nvPr/>
        </p:nvSpPr>
        <p:spPr>
          <a:xfrm>
            <a:off x="7883950" y="4354775"/>
            <a:ext cx="6336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</a:rPr>
              <a:t>B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80" name="Google Shape;280;p38"/>
          <p:cNvSpPr txBox="1"/>
          <p:nvPr/>
        </p:nvSpPr>
        <p:spPr>
          <a:xfrm>
            <a:off x="5261125" y="3968975"/>
            <a:ext cx="524700" cy="47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8"/>
          <p:cNvSpPr txBox="1"/>
          <p:nvPr/>
        </p:nvSpPr>
        <p:spPr>
          <a:xfrm>
            <a:off x="5100325" y="4024750"/>
            <a:ext cx="6855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38761D"/>
                </a:solidFill>
              </a:rPr>
              <a:t>60°</a:t>
            </a:r>
            <a:endParaRPr b="1" sz="2400">
              <a:solidFill>
                <a:srgbClr val="38761D"/>
              </a:solidFill>
            </a:endParaRPr>
          </a:p>
        </p:txBody>
      </p:sp>
      <p:pic>
        <p:nvPicPr>
          <p:cNvPr id="282" name="Google Shape;28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5525" y="2483950"/>
            <a:ext cx="3942300" cy="25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34950" y="2894562"/>
            <a:ext cx="315100" cy="177122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8"/>
          <p:cNvSpPr txBox="1"/>
          <p:nvPr/>
        </p:nvSpPr>
        <p:spPr>
          <a:xfrm>
            <a:off x="7852425" y="4393825"/>
            <a:ext cx="333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0000FF"/>
                </a:solidFill>
              </a:rPr>
              <a:t>B</a:t>
            </a:r>
            <a:endParaRPr b="1" sz="1600">
              <a:solidFill>
                <a:srgbClr val="0000FF"/>
              </a:solidFill>
            </a:endParaRPr>
          </a:p>
        </p:txBody>
      </p:sp>
      <p:sp>
        <p:nvSpPr>
          <p:cNvPr id="285" name="Google Shape;285;p38"/>
          <p:cNvSpPr txBox="1"/>
          <p:nvPr/>
        </p:nvSpPr>
        <p:spPr>
          <a:xfrm>
            <a:off x="5468063" y="2504025"/>
            <a:ext cx="333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0000FF"/>
                </a:solidFill>
              </a:rPr>
              <a:t>C</a:t>
            </a:r>
            <a:endParaRPr b="1" sz="1600">
              <a:solidFill>
                <a:srgbClr val="0000FF"/>
              </a:solidFill>
            </a:endParaRPr>
          </a:p>
        </p:txBody>
      </p:sp>
      <p:sp>
        <p:nvSpPr>
          <p:cNvPr id="286" name="Google Shape;286;p38"/>
          <p:cNvSpPr txBox="1"/>
          <p:nvPr/>
        </p:nvSpPr>
        <p:spPr>
          <a:xfrm>
            <a:off x="4379750" y="4493575"/>
            <a:ext cx="219300" cy="2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8"/>
          <p:cNvSpPr txBox="1"/>
          <p:nvPr/>
        </p:nvSpPr>
        <p:spPr>
          <a:xfrm>
            <a:off x="5690275" y="2571750"/>
            <a:ext cx="181500" cy="21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8"/>
          <p:cNvSpPr txBox="1"/>
          <p:nvPr/>
        </p:nvSpPr>
        <p:spPr>
          <a:xfrm>
            <a:off x="7852425" y="4231850"/>
            <a:ext cx="219300" cy="2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8"/>
          <p:cNvSpPr txBox="1"/>
          <p:nvPr/>
        </p:nvSpPr>
        <p:spPr>
          <a:xfrm>
            <a:off x="4432500" y="4393825"/>
            <a:ext cx="333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0000FF"/>
                </a:solidFill>
              </a:rPr>
              <a:t>A</a:t>
            </a:r>
            <a:endParaRPr b="1" sz="1600">
              <a:solidFill>
                <a:srgbClr val="0000FF"/>
              </a:solidFill>
            </a:endParaRPr>
          </a:p>
        </p:txBody>
      </p:sp>
      <p:grpSp>
        <p:nvGrpSpPr>
          <p:cNvPr id="290" name="Google Shape;290;p38"/>
          <p:cNvGrpSpPr/>
          <p:nvPr/>
        </p:nvGrpSpPr>
        <p:grpSpPr>
          <a:xfrm>
            <a:off x="5208569" y="40373"/>
            <a:ext cx="647860" cy="736281"/>
            <a:chOff x="396475" y="1078088"/>
            <a:chExt cx="645600" cy="733787"/>
          </a:xfrm>
        </p:grpSpPr>
        <p:pic>
          <p:nvPicPr>
            <p:cNvPr id="291" name="Google Shape;291;p3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2" name="Google Shape;292;p38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38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4" name="Google Shape;294;p38"/>
          <p:cNvSpPr txBox="1"/>
          <p:nvPr/>
        </p:nvSpPr>
        <p:spPr>
          <a:xfrm>
            <a:off x="5261125" y="4086400"/>
            <a:ext cx="565200" cy="43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74E13"/>
              </a:solidFill>
            </a:endParaRPr>
          </a:p>
        </p:txBody>
      </p:sp>
      <p:sp>
        <p:nvSpPr>
          <p:cNvPr id="295" name="Google Shape;295;p38"/>
          <p:cNvSpPr txBox="1"/>
          <p:nvPr/>
        </p:nvSpPr>
        <p:spPr>
          <a:xfrm>
            <a:off x="5119075" y="4204675"/>
            <a:ext cx="648000" cy="2889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>
                <a:solidFill>
                  <a:srgbClr val="274E13"/>
                </a:solidFill>
              </a:rPr>
              <a:t>60°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9"/>
          <p:cNvSpPr txBox="1"/>
          <p:nvPr/>
        </p:nvSpPr>
        <p:spPr>
          <a:xfrm>
            <a:off x="0" y="0"/>
            <a:ext cx="36894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2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15600"/>
            <a:ext cx="3797700" cy="2423800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pic>
      <p:sp>
        <p:nvSpPr>
          <p:cNvPr id="303" name="Google Shape;303;p39"/>
          <p:cNvSpPr txBox="1"/>
          <p:nvPr/>
        </p:nvSpPr>
        <p:spPr>
          <a:xfrm>
            <a:off x="4565675" y="171300"/>
            <a:ext cx="318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a² = b² + c²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2·b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 A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9"/>
          <p:cNvSpPr txBox="1"/>
          <p:nvPr/>
        </p:nvSpPr>
        <p:spPr>
          <a:xfrm>
            <a:off x="4355700" y="725400"/>
            <a:ext cx="3861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7² = x² + 3²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2·x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 60°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9"/>
          <p:cNvSpPr txBox="1"/>
          <p:nvPr/>
        </p:nvSpPr>
        <p:spPr>
          <a:xfrm>
            <a:off x="4055450" y="1833600"/>
            <a:ext cx="3861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0 = x² + 9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3x 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− 49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9"/>
          <p:cNvSpPr txBox="1"/>
          <p:nvPr/>
        </p:nvSpPr>
        <p:spPr>
          <a:xfrm>
            <a:off x="3866825" y="2427588"/>
            <a:ext cx="3861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0 = x²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3x 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− 40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39"/>
          <p:cNvSpPr txBox="1"/>
          <p:nvPr/>
        </p:nvSpPr>
        <p:spPr>
          <a:xfrm>
            <a:off x="5059025" y="3900125"/>
            <a:ext cx="2898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baseline="-25000" lang="pt-BR" sz="24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– 5               x</a:t>
            </a:r>
            <a:r>
              <a:rPr baseline="-25000" lang="pt-BR" sz="2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= 8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9"/>
          <p:cNvSpPr txBox="1"/>
          <p:nvPr/>
        </p:nvSpPr>
        <p:spPr>
          <a:xfrm>
            <a:off x="4565675" y="2967300"/>
            <a:ext cx="4139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Resolvendo a equação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do segundo grau, encontramos: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9" name="Google Shape;309;p39"/>
          <p:cNvCxnSpPr/>
          <p:nvPr/>
        </p:nvCxnSpPr>
        <p:spPr>
          <a:xfrm>
            <a:off x="4921675" y="4055225"/>
            <a:ext cx="1265700" cy="396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10" name="Google Shape;310;p39"/>
          <p:cNvSpPr/>
          <p:nvPr/>
        </p:nvSpPr>
        <p:spPr>
          <a:xfrm>
            <a:off x="6928025" y="4038725"/>
            <a:ext cx="1029300" cy="4155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9"/>
          <p:cNvSpPr txBox="1"/>
          <p:nvPr/>
        </p:nvSpPr>
        <p:spPr>
          <a:xfrm>
            <a:off x="4387475" y="4527000"/>
            <a:ext cx="4495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4"/>
              </a:rPr>
              <a:t>Clique aqui para a resolução da equação</a:t>
            </a:r>
            <a:r>
              <a:rPr lang="pt-BR" sz="2200">
                <a:latin typeface="Calibri"/>
                <a:ea typeface="Calibri"/>
                <a:cs typeface="Calibri"/>
                <a:sym typeface="Calibri"/>
              </a:rPr>
              <a:t>.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7375" y="1208371"/>
            <a:ext cx="4201312" cy="615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p39"/>
          <p:cNvCxnSpPr/>
          <p:nvPr/>
        </p:nvCxnSpPr>
        <p:spPr>
          <a:xfrm>
            <a:off x="6531050" y="1392250"/>
            <a:ext cx="484800" cy="273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314" name="Google Shape;314;p39"/>
          <p:cNvCxnSpPr/>
          <p:nvPr/>
        </p:nvCxnSpPr>
        <p:spPr>
          <a:xfrm>
            <a:off x="8084200" y="1496250"/>
            <a:ext cx="484800" cy="273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15" name="Google Shape;315;p39"/>
          <p:cNvSpPr txBox="1"/>
          <p:nvPr/>
        </p:nvSpPr>
        <p:spPr>
          <a:xfrm>
            <a:off x="3439000" y="2367425"/>
            <a:ext cx="179400" cy="20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9"/>
          <p:cNvSpPr txBox="1"/>
          <p:nvPr/>
        </p:nvSpPr>
        <p:spPr>
          <a:xfrm>
            <a:off x="3464700" y="2427600"/>
            <a:ext cx="333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rgbClr val="0000FF"/>
                </a:solidFill>
              </a:rPr>
              <a:t>B</a:t>
            </a:r>
            <a:endParaRPr b="1" sz="2000">
              <a:solidFill>
                <a:srgbClr val="0000FF"/>
              </a:solidFill>
            </a:endParaRPr>
          </a:p>
        </p:txBody>
      </p:sp>
      <p:sp>
        <p:nvSpPr>
          <p:cNvPr id="317" name="Google Shape;317;p39"/>
          <p:cNvSpPr txBox="1"/>
          <p:nvPr/>
        </p:nvSpPr>
        <p:spPr>
          <a:xfrm>
            <a:off x="1381550" y="675075"/>
            <a:ext cx="179400" cy="20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9"/>
          <p:cNvSpPr txBox="1"/>
          <p:nvPr/>
        </p:nvSpPr>
        <p:spPr>
          <a:xfrm>
            <a:off x="144000" y="2602500"/>
            <a:ext cx="179400" cy="20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9"/>
          <p:cNvSpPr txBox="1"/>
          <p:nvPr/>
        </p:nvSpPr>
        <p:spPr>
          <a:xfrm>
            <a:off x="144000" y="2489100"/>
            <a:ext cx="333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rgbClr val="0000FF"/>
                </a:solidFill>
              </a:rPr>
              <a:t>A</a:t>
            </a:r>
            <a:endParaRPr b="1" sz="2000">
              <a:solidFill>
                <a:srgbClr val="0000FF"/>
              </a:solidFill>
            </a:endParaRPr>
          </a:p>
        </p:txBody>
      </p:sp>
      <p:sp>
        <p:nvSpPr>
          <p:cNvPr id="320" name="Google Shape;320;p39"/>
          <p:cNvSpPr txBox="1"/>
          <p:nvPr/>
        </p:nvSpPr>
        <p:spPr>
          <a:xfrm>
            <a:off x="1156125" y="530925"/>
            <a:ext cx="333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rgbClr val="0000FF"/>
                </a:solidFill>
              </a:rPr>
              <a:t>C</a:t>
            </a:r>
            <a:endParaRPr b="1" sz="2000">
              <a:solidFill>
                <a:srgbClr val="0000FF"/>
              </a:solidFill>
            </a:endParaRPr>
          </a:p>
        </p:txBody>
      </p:sp>
      <p:sp>
        <p:nvSpPr>
          <p:cNvPr id="321" name="Google Shape;321;p39"/>
          <p:cNvSpPr txBox="1"/>
          <p:nvPr/>
        </p:nvSpPr>
        <p:spPr>
          <a:xfrm>
            <a:off x="976725" y="2254050"/>
            <a:ext cx="265200" cy="27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9"/>
          <p:cNvSpPr txBox="1"/>
          <p:nvPr/>
        </p:nvSpPr>
        <p:spPr>
          <a:xfrm rot="706166">
            <a:off x="801208" y="2090781"/>
            <a:ext cx="616256" cy="4924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rgbClr val="274E13"/>
                </a:solidFill>
              </a:rPr>
              <a:t>60°</a:t>
            </a:r>
            <a:endParaRPr b="1" sz="2000">
              <a:solidFill>
                <a:srgbClr val="274E13"/>
              </a:solidFill>
            </a:endParaRPr>
          </a:p>
        </p:txBody>
      </p:sp>
      <p:sp>
        <p:nvSpPr>
          <p:cNvPr id="323" name="Google Shape;323;p39"/>
          <p:cNvSpPr txBox="1"/>
          <p:nvPr/>
        </p:nvSpPr>
        <p:spPr>
          <a:xfrm>
            <a:off x="76200" y="3067600"/>
            <a:ext cx="4355700" cy="16623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Embora a medida que queremos encontrar não esteja em frente ao ângulo dado, mesmo assim podemos usar a lei dos cossenos.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0"/>
          <p:cNvSpPr txBox="1"/>
          <p:nvPr/>
        </p:nvSpPr>
        <p:spPr>
          <a:xfrm>
            <a:off x="0" y="0"/>
            <a:ext cx="36894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3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40"/>
          <p:cNvSpPr txBox="1"/>
          <p:nvPr/>
        </p:nvSpPr>
        <p:spPr>
          <a:xfrm>
            <a:off x="203550" y="711700"/>
            <a:ext cx="8847900" cy="12930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Copie os dados e resolva em seu caderno. Após o tempo, ao comando do(a) professor(a), mostre a resolução aos seus colegas mais próximos.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1" name="Google Shape;331;p40"/>
          <p:cNvGrpSpPr/>
          <p:nvPr/>
        </p:nvGrpSpPr>
        <p:grpSpPr>
          <a:xfrm>
            <a:off x="101650" y="1919175"/>
            <a:ext cx="8915100" cy="3019662"/>
            <a:chOff x="101650" y="1919175"/>
            <a:chExt cx="8915100" cy="3019662"/>
          </a:xfrm>
        </p:grpSpPr>
        <p:sp>
          <p:nvSpPr>
            <p:cNvPr id="332" name="Google Shape;332;p40"/>
            <p:cNvSpPr txBox="1"/>
            <p:nvPr/>
          </p:nvSpPr>
          <p:spPr>
            <a:xfrm>
              <a:off x="101650" y="1919175"/>
              <a:ext cx="89151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 paralelogramo desenhado abaixo, obtenha a medida da diagonal maior.  </a:t>
              </a:r>
              <a:r>
                <a:rPr lang="pt-BR" sz="1000">
                  <a:solidFill>
                    <a:schemeClr val="dk1"/>
                  </a:solidFill>
                </a:rPr>
                <a:t>            </a:t>
              </a:r>
              <a:endParaRPr/>
            </a:p>
          </p:txBody>
        </p:sp>
        <p:pic>
          <p:nvPicPr>
            <p:cNvPr id="333" name="Google Shape;333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1025" y="2842562"/>
              <a:ext cx="3891425" cy="20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4" name="Google Shape;33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2375" y="-8600"/>
            <a:ext cx="758675" cy="75867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0"/>
          <p:cNvSpPr txBox="1"/>
          <p:nvPr/>
        </p:nvSpPr>
        <p:spPr>
          <a:xfrm>
            <a:off x="5462950" y="3018925"/>
            <a:ext cx="3553800" cy="16623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Vale a pena lembrar: os ângulos adjacentes de um paralelogramo são suplementares.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6" name="Google Shape;336;p40"/>
          <p:cNvGrpSpPr/>
          <p:nvPr/>
        </p:nvGrpSpPr>
        <p:grpSpPr>
          <a:xfrm>
            <a:off x="5554019" y="57573"/>
            <a:ext cx="647860" cy="736281"/>
            <a:chOff x="396475" y="1078088"/>
            <a:chExt cx="645600" cy="733787"/>
          </a:xfrm>
        </p:grpSpPr>
        <p:pic>
          <p:nvPicPr>
            <p:cNvPr id="337" name="Google Shape;337;p4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8" name="Google Shape;338;p40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40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"/>
          <p:cNvSpPr txBox="1"/>
          <p:nvPr/>
        </p:nvSpPr>
        <p:spPr>
          <a:xfrm>
            <a:off x="0" y="0"/>
            <a:ext cx="3815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3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6" name="Google Shape;34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3075"/>
            <a:ext cx="3891425" cy="209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1"/>
          <p:cNvSpPr/>
          <p:nvPr/>
        </p:nvSpPr>
        <p:spPr>
          <a:xfrm rot="-5269086">
            <a:off x="2448993" y="2015642"/>
            <a:ext cx="638263" cy="716332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41"/>
          <p:cNvSpPr txBox="1"/>
          <p:nvPr/>
        </p:nvSpPr>
        <p:spPr>
          <a:xfrm>
            <a:off x="1853225" y="1793750"/>
            <a:ext cx="78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120°</a:t>
            </a:r>
            <a:endParaRPr sz="24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9" name="Google Shape;349;p41"/>
          <p:cNvCxnSpPr/>
          <p:nvPr/>
        </p:nvCxnSpPr>
        <p:spPr>
          <a:xfrm flipH="1" rot="10800000">
            <a:off x="402125" y="1160950"/>
            <a:ext cx="3036600" cy="11634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0" name="Google Shape;350;p41"/>
          <p:cNvSpPr txBox="1"/>
          <p:nvPr/>
        </p:nvSpPr>
        <p:spPr>
          <a:xfrm>
            <a:off x="1667825" y="1269550"/>
            <a:ext cx="415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41"/>
          <p:cNvSpPr txBox="1"/>
          <p:nvPr/>
        </p:nvSpPr>
        <p:spPr>
          <a:xfrm>
            <a:off x="151775" y="2869700"/>
            <a:ext cx="3983700" cy="9234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Devemos encontrar a medida x no triângulo DCB.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41"/>
          <p:cNvSpPr txBox="1"/>
          <p:nvPr/>
        </p:nvSpPr>
        <p:spPr>
          <a:xfrm>
            <a:off x="4599000" y="442500"/>
            <a:ext cx="318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a² = b² + c²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2·b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 A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41"/>
          <p:cNvSpPr txBox="1"/>
          <p:nvPr/>
        </p:nvSpPr>
        <p:spPr>
          <a:xfrm>
            <a:off x="4751400" y="2678613"/>
            <a:ext cx="3617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x² = 4² + 3²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2·4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·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cos 120°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41"/>
          <p:cNvSpPr txBox="1"/>
          <p:nvPr/>
        </p:nvSpPr>
        <p:spPr>
          <a:xfrm>
            <a:off x="4783075" y="3520075"/>
            <a:ext cx="258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x² = 16 + 9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+ 12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41"/>
          <p:cNvSpPr txBox="1"/>
          <p:nvPr/>
        </p:nvSpPr>
        <p:spPr>
          <a:xfrm>
            <a:off x="4766625" y="3945500"/>
            <a:ext cx="1659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x² = 37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41"/>
          <p:cNvSpPr txBox="1"/>
          <p:nvPr/>
        </p:nvSpPr>
        <p:spPr>
          <a:xfrm>
            <a:off x="4135400" y="960975"/>
            <a:ext cx="4851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Mesmo que essas não sejam as mesmas letras dos vértices do triângulo, precisamos apenas que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sejam opostos. Assim: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7" name="Google Shape;35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6625" y="3096363"/>
            <a:ext cx="3617400" cy="56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6300" y="4423400"/>
            <a:ext cx="1295400" cy="428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9" name="Google Shape;359;p41"/>
          <p:cNvCxnSpPr/>
          <p:nvPr/>
        </p:nvCxnSpPr>
        <p:spPr>
          <a:xfrm>
            <a:off x="6601925" y="3260900"/>
            <a:ext cx="357900" cy="2748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360" name="Google Shape;360;p41"/>
          <p:cNvCxnSpPr/>
          <p:nvPr/>
        </p:nvCxnSpPr>
        <p:spPr>
          <a:xfrm>
            <a:off x="7964400" y="3391400"/>
            <a:ext cx="357900" cy="2748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361" name="Google Shape;361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375" y="3909650"/>
            <a:ext cx="4036025" cy="1096929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24" title="RCO - MAIS AULAS LOGO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4" title="Ativo 1@2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5321" y="304800"/>
            <a:ext cx="1183878" cy="4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4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4"/>
          <p:cNvSpPr/>
          <p:nvPr/>
        </p:nvSpPr>
        <p:spPr>
          <a:xfrm flipH="1" rot="10800000">
            <a:off x="0" y="125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2"/>
          <p:cNvSpPr txBox="1"/>
          <p:nvPr/>
        </p:nvSpPr>
        <p:spPr>
          <a:xfrm>
            <a:off x="152016" y="57320"/>
            <a:ext cx="38592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mais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42"/>
          <p:cNvSpPr txBox="1"/>
          <p:nvPr/>
        </p:nvSpPr>
        <p:spPr>
          <a:xfrm>
            <a:off x="120900" y="723350"/>
            <a:ext cx="8796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Dado o triângulo ABC e sabendo que o lado </a:t>
            </a:r>
            <a:r>
              <a:rPr b="1"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mede 16, o lado </a:t>
            </a:r>
            <a:r>
              <a:rPr b="1"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mede 10 e o ângulo formado por estes lados é 60°, qual é a medida do lado </a:t>
            </a:r>
            <a:r>
              <a:rPr b="1"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triângulo?         </a:t>
            </a:r>
            <a:r>
              <a:rPr lang="pt-BR" sz="1100">
                <a:solidFill>
                  <a:schemeClr val="dk1"/>
                </a:solidFill>
              </a:rPr>
              <a:t>                                     </a:t>
            </a:r>
            <a:endParaRPr/>
          </a:p>
        </p:txBody>
      </p:sp>
      <p:sp>
        <p:nvSpPr>
          <p:cNvPr id="369" name="Google Shape;369;p42"/>
          <p:cNvSpPr txBox="1"/>
          <p:nvPr/>
        </p:nvSpPr>
        <p:spPr>
          <a:xfrm>
            <a:off x="229525" y="2788150"/>
            <a:ext cx="8660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0000" lvl="0" marL="360001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2. Sabendo que em um triângulo qualquer, seus lados medem respectivamente 3, 5 e 7, qual o valor numérico do cosseno do maior ângulo desse triângulo?</a:t>
            </a:r>
            <a:endParaRPr/>
          </a:p>
        </p:txBody>
      </p:sp>
      <p:sp>
        <p:nvSpPr>
          <p:cNvPr id="370" name="Google Shape;370;p42"/>
          <p:cNvSpPr txBox="1"/>
          <p:nvPr/>
        </p:nvSpPr>
        <p:spPr>
          <a:xfrm>
            <a:off x="4907875" y="1453488"/>
            <a:ext cx="594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1" name="Google Shape;37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7025" y="3628575"/>
            <a:ext cx="876300" cy="60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3"/>
          <p:cNvSpPr txBox="1"/>
          <p:nvPr/>
        </p:nvSpPr>
        <p:spPr>
          <a:xfrm>
            <a:off x="0" y="0"/>
            <a:ext cx="4753200" cy="523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Desenvolva suas habilidades!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7" name="Google Shape;377;p43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5976" y="128973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3"/>
          <p:cNvSpPr/>
          <p:nvPr/>
        </p:nvSpPr>
        <p:spPr>
          <a:xfrm>
            <a:off x="1009275" y="1151275"/>
            <a:ext cx="4979100" cy="2781000"/>
          </a:xfrm>
          <a:prstGeom prst="rect">
            <a:avLst/>
          </a:prstGeom>
          <a:noFill/>
          <a:ln cap="flat" cmpd="sng" w="2857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3"/>
          <p:cNvSpPr/>
          <p:nvPr/>
        </p:nvSpPr>
        <p:spPr>
          <a:xfrm>
            <a:off x="1177773" y="1312070"/>
            <a:ext cx="4642200" cy="2459700"/>
          </a:xfrm>
          <a:prstGeom prst="rect">
            <a:avLst/>
          </a:prstGeom>
          <a:solidFill>
            <a:srgbClr val="C0D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Chegou a hora de explorar as atividades recomendadas pelo seu professor.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Acesse a Khan Academy e continue avançando.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43"/>
          <p:cNvSpPr/>
          <p:nvPr/>
        </p:nvSpPr>
        <p:spPr>
          <a:xfrm>
            <a:off x="6358775" y="2624075"/>
            <a:ext cx="2217600" cy="1417800"/>
          </a:xfrm>
          <a:prstGeom prst="wedgeEllipseCallout">
            <a:avLst>
              <a:gd fmla="val 24049" name="adj1"/>
              <a:gd fmla="val 60166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7950" lIns="97950" spcFirstLastPara="1" rIns="97950" wrap="square" tIns="97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1" name="Google Shape;381;p43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1508" y="3895660"/>
            <a:ext cx="1307640" cy="130764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3"/>
          <p:cNvSpPr txBox="1"/>
          <p:nvPr/>
        </p:nvSpPr>
        <p:spPr>
          <a:xfrm>
            <a:off x="6386525" y="2810875"/>
            <a:ext cx="216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7950" lIns="97950" spcFirstLastPara="1" rIns="97950" wrap="square" tIns="979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precise relembrar o passo a </a:t>
            </a: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passo,</a:t>
            </a: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acesse o tutorial clicando </a:t>
            </a: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r>
              <a:rPr lang="pt-BR" sz="1500"/>
              <a:t>.</a:t>
            </a:r>
            <a:endParaRPr sz="1500"/>
          </a:p>
        </p:txBody>
      </p:sp>
      <p:sp>
        <p:nvSpPr>
          <p:cNvPr id="383" name="Google Shape;383;p43"/>
          <p:cNvSpPr txBox="1"/>
          <p:nvPr/>
        </p:nvSpPr>
        <p:spPr>
          <a:xfrm>
            <a:off x="1005575" y="4041875"/>
            <a:ext cx="49866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https://pt.khanacademy.org/login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4"/>
          <p:cNvSpPr txBox="1"/>
          <p:nvPr/>
        </p:nvSpPr>
        <p:spPr>
          <a:xfrm>
            <a:off x="1406525" y="157079"/>
            <a:ext cx="6057900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44"/>
          <p:cNvSpPr txBox="1"/>
          <p:nvPr/>
        </p:nvSpPr>
        <p:spPr>
          <a:xfrm>
            <a:off x="355600" y="606765"/>
            <a:ext cx="8267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FUGITA, Felipe. </a:t>
            </a: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2º ano: ensino médio: volume II / Felipe Fugita, José Roberto Bonjorno, José Ruy Giovanni Júnior. - 1. ed. -São Paulo: FTD, 2024.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0" name="Google Shape;390;p44"/>
          <p:cNvPicPr preferRelativeResize="0"/>
          <p:nvPr/>
        </p:nvPicPr>
        <p:blipFill rotWithShape="1">
          <a:blip r:embed="rId3">
            <a:alphaModFix/>
          </a:blip>
          <a:srcRect b="4439" l="987" r="1290" t="3080"/>
          <a:stretch/>
        </p:blipFill>
        <p:spPr>
          <a:xfrm>
            <a:off x="1491675" y="2832059"/>
            <a:ext cx="6160651" cy="149515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4"/>
          <p:cNvSpPr txBox="1"/>
          <p:nvPr/>
        </p:nvSpPr>
        <p:spPr>
          <a:xfrm>
            <a:off x="397400" y="1544949"/>
            <a:ext cx="8226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b="0" i="0" lang="pt-BR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www.canva.com/pt_br/educação/</a:t>
            </a: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https://gemini.google.com/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44"/>
          <p:cNvSpPr txBox="1"/>
          <p:nvPr/>
        </p:nvSpPr>
        <p:spPr>
          <a:xfrm>
            <a:off x="470950" y="4354780"/>
            <a:ext cx="8037000" cy="738900"/>
          </a:xfrm>
          <a:prstGeom prst="rect">
            <a:avLst/>
          </a:prstGeom>
          <a:noFill/>
          <a:ln cap="flat" cmpd="sng" w="9525">
            <a:solidFill>
              <a:srgbClr val="4D77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675" y="1504950"/>
            <a:ext cx="3509950" cy="3036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5"/>
          <p:cNvSpPr txBox="1"/>
          <p:nvPr/>
        </p:nvSpPr>
        <p:spPr>
          <a:xfrm>
            <a:off x="0" y="0"/>
            <a:ext cx="3950700" cy="10467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 a equação 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do segundo grau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0" name="Google Shape;40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2875" y="-12"/>
            <a:ext cx="3400575" cy="4963975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5"/>
          <p:cNvSpPr txBox="1"/>
          <p:nvPr/>
        </p:nvSpPr>
        <p:spPr>
          <a:xfrm>
            <a:off x="5027150" y="4589400"/>
            <a:ext cx="2556900" cy="507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5"/>
              </a:rPr>
              <a:t>Clique para voltar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25"/>
          <p:cNvGrpSpPr/>
          <p:nvPr/>
        </p:nvGrpSpPr>
        <p:grpSpPr>
          <a:xfrm>
            <a:off x="2830750" y="2914050"/>
            <a:ext cx="5334900" cy="1728900"/>
            <a:chOff x="2882400" y="2712200"/>
            <a:chExt cx="5334900" cy="1728900"/>
          </a:xfrm>
        </p:grpSpPr>
        <p:sp>
          <p:nvSpPr>
            <p:cNvPr id="95" name="Google Shape;95;p25"/>
            <p:cNvSpPr txBox="1"/>
            <p:nvPr/>
          </p:nvSpPr>
          <p:spPr>
            <a:xfrm>
              <a:off x="2882400" y="2712200"/>
              <a:ext cx="3379200" cy="17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0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Momento 02	</a:t>
              </a:r>
              <a:endParaRPr b="1" sz="61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96" name="Google Shape;96;p25"/>
            <p:cNvSpPr txBox="1"/>
            <p:nvPr/>
          </p:nvSpPr>
          <p:spPr>
            <a:xfrm>
              <a:off x="2882400" y="3135000"/>
              <a:ext cx="53349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900">
                  <a:solidFill>
                    <a:srgbClr val="2A9DD6"/>
                  </a:solidFill>
                  <a:latin typeface="Bitter"/>
                  <a:ea typeface="Bitter"/>
                  <a:cs typeface="Bitter"/>
                  <a:sym typeface="Bitter"/>
                </a:rPr>
                <a:t>Pertencimento</a:t>
              </a:r>
              <a:endParaRPr b="1" sz="39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pic>
        <p:nvPicPr>
          <p:cNvPr id="97" name="Google Shape;97;p25" title="stopwatch-7503_256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6950" y="4407125"/>
            <a:ext cx="468825" cy="4688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5"/>
          <p:cNvSpPr txBox="1"/>
          <p:nvPr/>
        </p:nvSpPr>
        <p:spPr>
          <a:xfrm>
            <a:off x="8260250" y="4810825"/>
            <a:ext cx="6822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rgbClr val="EF9138"/>
                </a:solidFill>
                <a:latin typeface="Bitter"/>
                <a:ea typeface="Bitter"/>
                <a:cs typeface="Bitter"/>
                <a:sym typeface="Bitter"/>
              </a:rPr>
              <a:t>3 min</a:t>
            </a:r>
            <a:endParaRPr b="1" sz="800">
              <a:solidFill>
                <a:srgbClr val="EF9138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99" name="Google Shape;99;p25" title="gif momentos.gif"/>
          <p:cNvPicPr preferRelativeResize="0"/>
          <p:nvPr/>
        </p:nvPicPr>
        <p:blipFill rotWithShape="1">
          <a:blip r:embed="rId4">
            <a:alphaModFix/>
          </a:blip>
          <a:srcRect b="14197" l="0" r="0" t="15380"/>
          <a:stretch/>
        </p:blipFill>
        <p:spPr>
          <a:xfrm>
            <a:off x="2874225" y="643200"/>
            <a:ext cx="3395550" cy="239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/>
          <p:nvPr/>
        </p:nvSpPr>
        <p:spPr>
          <a:xfrm>
            <a:off x="5124975" y="927600"/>
            <a:ext cx="3663900" cy="11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7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Todo mundo precisa sentir que faz parte de algo. Pertencimento é quando alguém se sente incluído, ouvido e respeitado.</a:t>
            </a:r>
            <a:endParaRPr b="1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grpSp>
        <p:nvGrpSpPr>
          <p:cNvPr id="105" name="Google Shape;105;p26"/>
          <p:cNvGrpSpPr/>
          <p:nvPr/>
        </p:nvGrpSpPr>
        <p:grpSpPr>
          <a:xfrm>
            <a:off x="5168625" y="2571750"/>
            <a:ext cx="3663900" cy="1825700"/>
            <a:chOff x="5168625" y="2571750"/>
            <a:chExt cx="3663900" cy="1825700"/>
          </a:xfrm>
        </p:grpSpPr>
        <p:sp>
          <p:nvSpPr>
            <p:cNvPr id="106" name="Google Shape;106;p26"/>
            <p:cNvSpPr txBox="1"/>
            <p:nvPr/>
          </p:nvSpPr>
          <p:spPr>
            <a:xfrm>
              <a:off x="5168625" y="2796350"/>
              <a:ext cx="3663900" cy="1601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pt-BR" sz="17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Compartilhe um momento em que você se sentiu parte de um grupo. O que fez a diferença?</a:t>
              </a:r>
              <a:endParaRPr b="1" sz="12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 sz="17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 sz="17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00">
                <a:solidFill>
                  <a:srgbClr val="434343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107" name="Google Shape;107;p26"/>
            <p:cNvSpPr txBox="1"/>
            <p:nvPr/>
          </p:nvSpPr>
          <p:spPr>
            <a:xfrm>
              <a:off x="5168625" y="2571750"/>
              <a:ext cx="2224200" cy="30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>
                  <a:solidFill>
                    <a:srgbClr val="EF9138"/>
                  </a:solidFill>
                  <a:latin typeface="Bitter"/>
                  <a:ea typeface="Bitter"/>
                  <a:cs typeface="Bitter"/>
                  <a:sym typeface="Bitter"/>
                </a:rPr>
                <a:t>Vamos conversar:</a:t>
              </a:r>
              <a:endParaRPr b="1">
                <a:solidFill>
                  <a:srgbClr val="EF9138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108" name="Google Shape;108;p26"/>
          <p:cNvGrpSpPr/>
          <p:nvPr/>
        </p:nvGrpSpPr>
        <p:grpSpPr>
          <a:xfrm>
            <a:off x="572352" y="842850"/>
            <a:ext cx="4334869" cy="1728900"/>
            <a:chOff x="2874404" y="2712200"/>
            <a:chExt cx="4039200" cy="1728900"/>
          </a:xfrm>
        </p:grpSpPr>
        <p:sp>
          <p:nvSpPr>
            <p:cNvPr id="109" name="Google Shape;109;p26"/>
            <p:cNvSpPr txBox="1"/>
            <p:nvPr/>
          </p:nvSpPr>
          <p:spPr>
            <a:xfrm>
              <a:off x="2882400" y="2712200"/>
              <a:ext cx="3379200" cy="17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0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Momento 02</a:t>
              </a:r>
              <a:endParaRPr b="1" sz="61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110" name="Google Shape;110;p26"/>
            <p:cNvSpPr txBox="1"/>
            <p:nvPr/>
          </p:nvSpPr>
          <p:spPr>
            <a:xfrm>
              <a:off x="2874404" y="3011300"/>
              <a:ext cx="40392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100">
                  <a:solidFill>
                    <a:srgbClr val="2A9DD6"/>
                  </a:solidFill>
                  <a:latin typeface="Bitter"/>
                  <a:ea typeface="Bitter"/>
                  <a:cs typeface="Bitter"/>
                  <a:sym typeface="Bitter"/>
                </a:rPr>
                <a:t>Pertencimento</a:t>
              </a:r>
              <a:endParaRPr b="1" sz="31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pic>
        <p:nvPicPr>
          <p:cNvPr id="111" name="Google Shape;111;p26" title="estatico momento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16875" y="4265675"/>
            <a:ext cx="787301" cy="787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6"/>
          <p:cNvSpPr txBox="1"/>
          <p:nvPr/>
        </p:nvSpPr>
        <p:spPr>
          <a:xfrm>
            <a:off x="5201025" y="3657075"/>
            <a:ext cx="3511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rPr>
              <a:t>Um ou dois estudantes compartilham com a turma.</a:t>
            </a:r>
            <a:endParaRPr b="1" sz="10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113" name="Google Shape;113;p26" title="fotos pro ebook cooperação (2).png"/>
          <p:cNvPicPr preferRelativeResize="0"/>
          <p:nvPr/>
        </p:nvPicPr>
        <p:blipFill rotWithShape="1">
          <a:blip r:embed="rId4">
            <a:alphaModFix/>
          </a:blip>
          <a:srcRect b="31219" l="12762" r="13768" t="23835"/>
          <a:stretch/>
        </p:blipFill>
        <p:spPr>
          <a:xfrm>
            <a:off x="503775" y="2348113"/>
            <a:ext cx="3715474" cy="227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7" title="Design sem nome (29).png"/>
          <p:cNvPicPr preferRelativeResize="0"/>
          <p:nvPr/>
        </p:nvPicPr>
        <p:blipFill rotWithShape="1">
          <a:blip r:embed="rId3">
            <a:alphaModFix/>
          </a:blip>
          <a:srcRect b="10018" l="0" r="0" t="8403"/>
          <a:stretch/>
        </p:blipFill>
        <p:spPr>
          <a:xfrm>
            <a:off x="543275" y="678550"/>
            <a:ext cx="4838700" cy="394734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7"/>
          <p:cNvSpPr txBox="1"/>
          <p:nvPr/>
        </p:nvSpPr>
        <p:spPr>
          <a:xfrm>
            <a:off x="1483400" y="1166850"/>
            <a:ext cx="3303300" cy="11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2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Sentir-se pertencente é um direito de todos nós, não um privilégio. Todos têm o direito de pertencer aos grupos em que estão inseridos.</a:t>
            </a:r>
            <a:endParaRPr b="1" sz="32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0" name="Google Shape;120;p27"/>
          <p:cNvSpPr txBox="1"/>
          <p:nvPr/>
        </p:nvSpPr>
        <p:spPr>
          <a:xfrm>
            <a:off x="5211975" y="3590275"/>
            <a:ext cx="3587400" cy="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Vamos incluir e pertencer mais …</a:t>
            </a:r>
            <a:endParaRPr b="1" sz="16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E bora pra aula!</a:t>
            </a:r>
            <a:endParaRPr b="1" sz="23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5234925" y="1450300"/>
            <a:ext cx="23433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5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Incluir os outros no nosso grupo aumenta as trocas que podemos ter ao longo da jornada.</a:t>
            </a:r>
            <a:endParaRPr b="1" sz="15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122" name="Google Shape;122;p27" title="Inserir um título (12)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9675" y="562775"/>
            <a:ext cx="2343349" cy="2343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7" title="Inserir um título (15).gif"/>
          <p:cNvPicPr preferRelativeResize="0"/>
          <p:nvPr/>
        </p:nvPicPr>
        <p:blipFill rotWithShape="1">
          <a:blip r:embed="rId5">
            <a:alphaModFix/>
          </a:blip>
          <a:srcRect b="23110" l="0" r="0" t="53197"/>
          <a:stretch/>
        </p:blipFill>
        <p:spPr>
          <a:xfrm>
            <a:off x="5015625" y="4314514"/>
            <a:ext cx="3587401" cy="849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7" title="momentos branc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08150" y="3523400"/>
            <a:ext cx="678550" cy="6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750"/>
            <a:ext cx="1159875" cy="660326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8"/>
          <p:cNvSpPr txBox="1"/>
          <p:nvPr/>
        </p:nvSpPr>
        <p:spPr>
          <a:xfrm>
            <a:off x="1159875" y="43750"/>
            <a:ext cx="6249900" cy="10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800">
                <a:solidFill>
                  <a:srgbClr val="369738"/>
                </a:solidFill>
                <a:latin typeface="Calibri"/>
                <a:ea typeface="Calibri"/>
                <a:cs typeface="Calibri"/>
                <a:sym typeface="Calibri"/>
              </a:rPr>
              <a:t>Estudante, já imaginou ter um cursinho completo no seu celular?</a:t>
            </a:r>
            <a:endParaRPr b="1" sz="24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pic>
        <p:nvPicPr>
          <p:cNvPr id="131" name="Google Shape;131;p28" title="DSC001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60975" y="1204941"/>
            <a:ext cx="1647600" cy="2472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32" name="Google Shape;132;p28"/>
          <p:cNvSpPr txBox="1"/>
          <p:nvPr/>
        </p:nvSpPr>
        <p:spPr>
          <a:xfrm>
            <a:off x="521925" y="1503900"/>
            <a:ext cx="6437400" cy="33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</a:rPr>
              <a:t>👉</a:t>
            </a: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que tem no ENEM PARANÁ?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🎥 +2.000 videoaulas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🎧 Podcasts para estudar em qualquer lugar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📝 Simulados estilo Enem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📊 Seu desempenho em gráficos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👉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Tudo gratuito. No seu ritmo.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00" y="852100"/>
            <a:ext cx="5043201" cy="28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225" y="130100"/>
            <a:ext cx="6382476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75" y="130100"/>
            <a:ext cx="991950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9175" y="3650900"/>
            <a:ext cx="8720237" cy="100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9"/>
          <p:cNvSpPr txBox="1"/>
          <p:nvPr/>
        </p:nvSpPr>
        <p:spPr>
          <a:xfrm>
            <a:off x="312838" y="4594400"/>
            <a:ext cx="8592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CLIQUE AQUI: </a:t>
            </a:r>
            <a:r>
              <a:rPr lang="pt-BR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ORIENTAÇÕES PARA A UTILIZAÇÃO DO RECURSO EDUCACIONAL DIGITAL ENEM PARANÁ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0875" y="919155"/>
            <a:ext cx="3498525" cy="257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30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148" name="Google Shape;148;p30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0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p30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um material que pode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0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2" name="Google Shape;152;p30"/>
          <p:cNvSpPr/>
          <p:nvPr/>
        </p:nvSpPr>
        <p:spPr>
          <a:xfrm>
            <a:off x="3320800" y="3869435"/>
            <a:ext cx="2482800" cy="10704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9</a:t>
            </a:r>
            <a:r>
              <a:rPr b="1"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º ano – Relações métricas no triângulo retângulo: Teorema de Pitágoras - I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"/>
          <p:cNvSpPr txBox="1"/>
          <p:nvPr/>
        </p:nvSpPr>
        <p:spPr>
          <a:xfrm>
            <a:off x="1210200" y="727275"/>
            <a:ext cx="4986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❖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Resolver problemas utilizando a lei dos cossenos.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524502" y="772100"/>
            <a:ext cx="2335648" cy="212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1"/>
          <p:cNvPicPr preferRelativeResize="0"/>
          <p:nvPr/>
        </p:nvPicPr>
        <p:blipFill rotWithShape="1">
          <a:blip r:embed="rId4">
            <a:alphaModFix/>
          </a:blip>
          <a:srcRect b="0" l="0" r="0" t="12892"/>
          <a:stretch/>
        </p:blipFill>
        <p:spPr>
          <a:xfrm>
            <a:off x="745660" y="1679387"/>
            <a:ext cx="2095500" cy="4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8849" y="2085950"/>
            <a:ext cx="2889449" cy="106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1"/>
          <p:cNvSpPr txBox="1"/>
          <p:nvPr/>
        </p:nvSpPr>
        <p:spPr>
          <a:xfrm>
            <a:off x="208950" y="3753079"/>
            <a:ext cx="8824500" cy="4617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Hd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20 - Resolver problemas envolvendo as leis do seno e/ou cosseno.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1"/>
          <p:cNvSpPr txBox="1"/>
          <p:nvPr/>
        </p:nvSpPr>
        <p:spPr>
          <a:xfrm>
            <a:off x="1984950" y="50600"/>
            <a:ext cx="5174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Objetivo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13201" y="1919148"/>
            <a:ext cx="869107" cy="189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87179" y="2896781"/>
            <a:ext cx="943043" cy="83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1"/>
          <p:cNvSpPr txBox="1"/>
          <p:nvPr/>
        </p:nvSpPr>
        <p:spPr>
          <a:xfrm>
            <a:off x="4730213" y="2946046"/>
            <a:ext cx="4263300" cy="7389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Importante: Como você está se preparando para a Prova Paraná?  O conteúdo desta aula aborda os descritores que serão avaliados!!! Fique ligado!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31"/>
          <p:cNvSpPr txBox="1"/>
          <p:nvPr/>
        </p:nvSpPr>
        <p:spPr>
          <a:xfrm>
            <a:off x="208950" y="4257450"/>
            <a:ext cx="8824500" cy="8313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Calibri"/>
                <a:ea typeface="Calibri"/>
                <a:cs typeface="Calibri"/>
                <a:sym typeface="Calibri"/>
              </a:rPr>
              <a:t>As descrições com o D (maiúsculo) representam os descritores utilizados no SAEB e em edições da Prova Paraná anteriores. Os descritores com </a:t>
            </a: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Hd</a:t>
            </a:r>
            <a:r>
              <a:rPr lang="pt-BR">
                <a:latin typeface="Calibri"/>
                <a:ea typeface="Calibri"/>
                <a:cs typeface="Calibri"/>
                <a:sym typeface="Calibri"/>
              </a:rPr>
              <a:t> representam descrições de habilidades novas para a matriz de 2024 e 2025 com algumas alterações na descrição da habilidade.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com Logo do Estado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em branco do RCO+aulas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