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6" r:id="rId5"/>
    <p:sldMasterId id="214748365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5143500" cx="9144000"/>
  <p:notesSz cx="6858000" cy="9144000"/>
  <p:embeddedFontLst>
    <p:embeddedFont>
      <p:font typeface="Paytone One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211D54E-89C4-4C71-A2D3-F2E0660735D7}">
  <a:tblStyle styleId="{6211D54E-89C4-4C71-A2D3-F2E0660735D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  <p:guide pos="1620" orient="horz"/>
        <p:guide pos="28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7" Type="http://schemas.openxmlformats.org/officeDocument/2006/relationships/font" Target="fonts/PaytoneOne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" name="Google Shape;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d65c68c122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d65c68c122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g3d65c68c122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65c68c122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d65c68c122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g3d65c68c122_0_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65c68c122_0_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3d65c68c122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g3d65c68c122_0_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d65c68c122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3d65c68c122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" name="Google Shape;170;g3d65c68c122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d65c68c122_0_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g3d65c68c122_0_1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3d65c68c122_0_1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d65c68c122_0_1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3d65c68c122_0_1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g3d65c68c122_0_1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65c68c122_0_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d65c68c122_0_1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d65c68c122_0_1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d65c68c122_0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d65c68c122_0_1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d65c68c122_0_1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66a5c10b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g3d66a5c10b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6" name="Google Shape;27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9f13ca600a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39f13ca600a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dc00bc504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g3dc00bc50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c00bc504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dc00bc504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65c68c12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g3d65c68c1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5bc32b6c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4" name="Google Shape;74;g3d5bc32b6c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65c68c122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g3d65c68c122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g3d65c68c122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65c68c122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g3d65c68c122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65c68c122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3d65c68c122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com Logo do Estad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ma em Branco Para RCO+aulas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0" name="Google Shape;30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441076" y="126600"/>
            <a:ext cx="1599027" cy="292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2"/>
    <p:sldLayoutId id="2147483653" r:id="rId3"/>
    <p:sldLayoutId id="2147483654" r:id="rId4"/>
    <p:sldLayoutId id="214748365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27.png"/><Relationship Id="rId13" Type="http://schemas.openxmlformats.org/officeDocument/2006/relationships/image" Target="../media/image42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Relationship Id="rId5" Type="http://schemas.openxmlformats.org/officeDocument/2006/relationships/image" Target="../media/image32.png"/><Relationship Id="rId6" Type="http://schemas.openxmlformats.org/officeDocument/2006/relationships/image" Target="../media/image36.png"/><Relationship Id="rId7" Type="http://schemas.openxmlformats.org/officeDocument/2006/relationships/image" Target="../media/image34.png"/><Relationship Id="rId8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8.png"/><Relationship Id="rId6" Type="http://schemas.openxmlformats.org/officeDocument/2006/relationships/image" Target="../media/image46.png"/><Relationship Id="rId7" Type="http://schemas.openxmlformats.org/officeDocument/2006/relationships/image" Target="../media/image44.png"/><Relationship Id="rId8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5.png"/><Relationship Id="rId4" Type="http://schemas.openxmlformats.org/officeDocument/2006/relationships/image" Target="../media/image5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Relationship Id="rId5" Type="http://schemas.openxmlformats.org/officeDocument/2006/relationships/hyperlink" Target="https://drive.google.com/file/d/1wmoNv_XZoyrcuORpbOU1tOPPNpUOykb_/view?usp=sharing" TargetMode="External"/><Relationship Id="rId6" Type="http://schemas.openxmlformats.org/officeDocument/2006/relationships/hyperlink" Target="https://pt.khanacademy.org/login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jpg"/><Relationship Id="rId4" Type="http://schemas.openxmlformats.org/officeDocument/2006/relationships/hyperlink" Target="http://www.canva.com/pt_br/educa%C3%A7%C3%A3o/" TargetMode="External"/><Relationship Id="rId5" Type="http://schemas.openxmlformats.org/officeDocument/2006/relationships/hyperlink" Target="https://gemini.google.com/" TargetMode="External"/><Relationship Id="rId6" Type="http://schemas.openxmlformats.org/officeDocument/2006/relationships/hyperlink" Target="https://forms.gle/ZuC8G4UPYMEdztJy5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5.png"/><Relationship Id="rId9" Type="http://schemas.openxmlformats.org/officeDocument/2006/relationships/image" Target="../media/image17.png"/><Relationship Id="rId5" Type="http://schemas.openxmlformats.org/officeDocument/2006/relationships/image" Target="../media/image10.png"/><Relationship Id="rId6" Type="http://schemas.openxmlformats.org/officeDocument/2006/relationships/image" Target="../media/image4.png"/><Relationship Id="rId7" Type="http://schemas.openxmlformats.org/officeDocument/2006/relationships/image" Target="../media/image14.png"/><Relationship Id="rId8" Type="http://schemas.openxmlformats.org/officeDocument/2006/relationships/hyperlink" Target="https://docs.google.com/presentation/d/1Ra2bqlyiMXDnCXJ0up3elXsWsN-SFwreuhNTgO1cEbI/edit?slide=id.g3c9d0ede5e5_0_586#slide=id.g3c9d0ede5e5_0_586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presentation/d/1XNveknmW-K8rIdqUmtA8uVk9PHTg5uqQnL6bcTbT91c/edit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 txBox="1"/>
          <p:nvPr/>
        </p:nvSpPr>
        <p:spPr>
          <a:xfrm>
            <a:off x="543670" y="872207"/>
            <a:ext cx="78321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pt-BR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MATEMÁTICA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2ª Série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Trigonometria: Lei dos cossenos – II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68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38</a:t>
            </a:r>
            <a:endParaRPr b="1"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/>
        </p:nvSpPr>
        <p:spPr>
          <a:xfrm rot="-5400000">
            <a:off x="-1953300" y="2581850"/>
            <a:ext cx="45222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Livro didático -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página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175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0" y="50"/>
            <a:ext cx="36129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1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688475" y="1507800"/>
            <a:ext cx="8323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54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(UERJ) Ao coletar os dados para um estudo topográfico da margem de um lago a partir dos pontos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um técnico determinou as medidas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32 m;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BT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13 m e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ATB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120°, representadas na imagem.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59550" y="2759475"/>
            <a:ext cx="3849650" cy="224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748875" y="3290350"/>
            <a:ext cx="3798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 a distância, em metros, entre os pontos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b="0" i="1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definidos pelo técnico nas margens desse lago.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688475" y="674280"/>
            <a:ext cx="8323200" cy="831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Vire-se e converse com o colega mais próximo. Verifiquem como resolver o exercício.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3875" y="-2550"/>
            <a:ext cx="730105" cy="73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7478095" y="2121976"/>
            <a:ext cx="340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^</a:t>
            </a:r>
            <a:endParaRPr/>
          </a:p>
        </p:txBody>
      </p:sp>
      <p:grpSp>
        <p:nvGrpSpPr>
          <p:cNvPr id="132" name="Google Shape;132;p20"/>
          <p:cNvGrpSpPr/>
          <p:nvPr/>
        </p:nvGrpSpPr>
        <p:grpSpPr>
          <a:xfrm>
            <a:off x="4477919" y="54148"/>
            <a:ext cx="647860" cy="736281"/>
            <a:chOff x="396475" y="1078088"/>
            <a:chExt cx="645600" cy="733787"/>
          </a:xfrm>
        </p:grpSpPr>
        <p:pic>
          <p:nvPicPr>
            <p:cNvPr id="133" name="Google Shape;133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134;p20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0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/>
        </p:nvSpPr>
        <p:spPr>
          <a:xfrm>
            <a:off x="703700" y="319200"/>
            <a:ext cx="417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51650" y="41332"/>
            <a:ext cx="22623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1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50" y="719400"/>
            <a:ext cx="3467883" cy="277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/>
          <p:nvPr/>
        </p:nvSpPr>
        <p:spPr>
          <a:xfrm>
            <a:off x="3837250" y="1431517"/>
            <a:ext cx="4976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a² = b² + c²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2⋅b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 A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a² = 32² + 13²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cos120°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a² = 1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024 + 169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⋅32⋅13⋅(–½)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a² = 1 024 + 169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416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a² = 1 609 → a ≅ 40,1 m = AB.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53700" y="3683650"/>
            <a:ext cx="9036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Não é necessário decorar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todas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 variações da lei dos cossenos. Memorize apenas uma delas e adapte ao exercício. O mais importante é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que o ângulo deve ser oposto ao lado isolado na fórmula.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6" name="Google Shape;146;p21"/>
          <p:cNvCxnSpPr/>
          <p:nvPr/>
        </p:nvCxnSpPr>
        <p:spPr>
          <a:xfrm flipH="1">
            <a:off x="559300" y="1737975"/>
            <a:ext cx="1816500" cy="268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21"/>
          <p:cNvSpPr txBox="1"/>
          <p:nvPr/>
        </p:nvSpPr>
        <p:spPr>
          <a:xfrm>
            <a:off x="3837250" y="509138"/>
            <a:ext cx="497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encontrar a medida AB, vamos usar a lei dos cossenos.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/>
        </p:nvSpPr>
        <p:spPr>
          <a:xfrm rot="-5400000">
            <a:off x="-1948500" y="2586650"/>
            <a:ext cx="45126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Livro didático -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página 17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5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595400" y="1531972"/>
            <a:ext cx="8435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56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(Fatec-SP) Na figura abaixo, além das medidas dos ângulos indicados, sabe-se que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 ponto médio de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= 2 cm.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0" y="20700"/>
            <a:ext cx="36129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2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100" y="2455375"/>
            <a:ext cx="2683100" cy="258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2"/>
          <p:cNvSpPr txBox="1"/>
          <p:nvPr/>
        </p:nvSpPr>
        <p:spPr>
          <a:xfrm>
            <a:off x="4293527" y="2902342"/>
            <a:ext cx="4521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medida de </a:t>
            </a:r>
            <a:r>
              <a:rPr b="0" i="1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em centímetros, é igual a: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93518" y="4054241"/>
            <a:ext cx="4521300" cy="51156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2"/>
          <p:cNvSpPr txBox="1"/>
          <p:nvPr/>
        </p:nvSpPr>
        <p:spPr>
          <a:xfrm>
            <a:off x="615600" y="658382"/>
            <a:ext cx="8435400" cy="8310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Você tem 05  minutos para tentar resolver a situação-problema que segue. Vamos lá! Cada minuto conta. Você consegue!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0276" y="67550"/>
            <a:ext cx="615600" cy="5736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2"/>
          <p:cNvCxnSpPr/>
          <p:nvPr/>
        </p:nvCxnSpPr>
        <p:spPr>
          <a:xfrm>
            <a:off x="6090425" y="2040250"/>
            <a:ext cx="3528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2" name="Google Shape;162;p22"/>
          <p:cNvCxnSpPr/>
          <p:nvPr/>
        </p:nvCxnSpPr>
        <p:spPr>
          <a:xfrm>
            <a:off x="6027800" y="3052782"/>
            <a:ext cx="3528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63" name="Google Shape;163;p22"/>
          <p:cNvGrpSpPr/>
          <p:nvPr/>
        </p:nvGrpSpPr>
        <p:grpSpPr>
          <a:xfrm>
            <a:off x="5031919" y="20698"/>
            <a:ext cx="647860" cy="736281"/>
            <a:chOff x="396475" y="1078088"/>
            <a:chExt cx="645600" cy="733787"/>
          </a:xfrm>
        </p:grpSpPr>
        <p:pic>
          <p:nvPicPr>
            <p:cNvPr id="164" name="Google Shape;164;p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22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2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/>
        </p:nvSpPr>
        <p:spPr>
          <a:xfrm>
            <a:off x="215475" y="52050"/>
            <a:ext cx="23829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2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204675" y="4058075"/>
            <a:ext cx="3634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Como B é ponto médio de AC, logo AB = BC = 1.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686450" y="769000"/>
            <a:ext cx="4215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Marcando todos os ângulos, vemos que o triângulo ABE é equilátero de lado 1.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4704600" y="2133413"/>
            <a:ext cx="4178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Assim é possível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calcular DB no triângulo retângulo BCD.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23"/>
          <p:cNvPicPr preferRelativeResize="0"/>
          <p:nvPr/>
        </p:nvPicPr>
        <p:blipFill rotWithShape="1">
          <a:blip r:embed="rId3">
            <a:alphaModFix/>
          </a:blip>
          <a:srcRect b="47830" l="0" r="0" t="0"/>
          <a:stretch/>
        </p:blipFill>
        <p:spPr>
          <a:xfrm>
            <a:off x="5512275" y="3144153"/>
            <a:ext cx="2599825" cy="75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 rotWithShape="1">
          <a:blip r:embed="rId3">
            <a:alphaModFix/>
          </a:blip>
          <a:srcRect b="0" l="0" r="54373" t="51763"/>
          <a:stretch/>
        </p:blipFill>
        <p:spPr>
          <a:xfrm>
            <a:off x="5509850" y="4070425"/>
            <a:ext cx="1169600" cy="69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 rotWithShape="1">
          <a:blip r:embed="rId3">
            <a:alphaModFix/>
          </a:blip>
          <a:srcRect b="0" l="44512" r="0" t="51763"/>
          <a:stretch/>
        </p:blipFill>
        <p:spPr>
          <a:xfrm>
            <a:off x="6689774" y="4068017"/>
            <a:ext cx="1422325" cy="69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550" y="667650"/>
            <a:ext cx="3467275" cy="334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 txBox="1"/>
          <p:nvPr/>
        </p:nvSpPr>
        <p:spPr>
          <a:xfrm>
            <a:off x="1349563" y="3244835"/>
            <a:ext cx="623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60°</a:t>
            </a:r>
            <a:endParaRPr/>
          </a:p>
        </p:txBody>
      </p:sp>
      <p:sp>
        <p:nvSpPr>
          <p:cNvPr id="181" name="Google Shape;181;p23"/>
          <p:cNvSpPr txBox="1"/>
          <p:nvPr/>
        </p:nvSpPr>
        <p:spPr>
          <a:xfrm>
            <a:off x="2038632" y="3252747"/>
            <a:ext cx="623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60°</a:t>
            </a:r>
            <a:endParaRPr/>
          </a:p>
        </p:txBody>
      </p:sp>
      <p:sp>
        <p:nvSpPr>
          <p:cNvPr id="182" name="Google Shape;182;p23"/>
          <p:cNvSpPr txBox="1"/>
          <p:nvPr/>
        </p:nvSpPr>
        <p:spPr>
          <a:xfrm>
            <a:off x="959807" y="3524246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3" name="Google Shape;183;p23"/>
          <p:cNvSpPr txBox="1"/>
          <p:nvPr/>
        </p:nvSpPr>
        <p:spPr>
          <a:xfrm>
            <a:off x="2598379" y="3524262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4" name="Google Shape;184;p23"/>
          <p:cNvSpPr txBox="1"/>
          <p:nvPr/>
        </p:nvSpPr>
        <p:spPr>
          <a:xfrm>
            <a:off x="1525018" y="2592387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5" name="Google Shape;185;p23"/>
          <p:cNvSpPr txBox="1"/>
          <p:nvPr/>
        </p:nvSpPr>
        <p:spPr>
          <a:xfrm>
            <a:off x="552498" y="2592387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6" name="Google Shape;186;p23"/>
          <p:cNvSpPr txBox="1"/>
          <p:nvPr/>
        </p:nvSpPr>
        <p:spPr>
          <a:xfrm>
            <a:off x="2399863" y="2054863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187" name="Google Shape;187;p23"/>
          <p:cNvCxnSpPr/>
          <p:nvPr/>
        </p:nvCxnSpPr>
        <p:spPr>
          <a:xfrm flipH="1">
            <a:off x="1983190" y="902156"/>
            <a:ext cx="1558800" cy="2786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 txBox="1"/>
          <p:nvPr/>
        </p:nvSpPr>
        <p:spPr>
          <a:xfrm>
            <a:off x="177100" y="36950"/>
            <a:ext cx="23844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2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177100" y="704875"/>
            <a:ext cx="4227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Precisamos calcular a distância DE, consideremos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triângulo EBD abaixo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4656000" y="704875"/>
            <a:ext cx="4227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Quando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adaptada a lei dos cossenos para esse triângulo temos: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3650" y="2037500"/>
            <a:ext cx="4287075" cy="4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3650" y="2506204"/>
            <a:ext cx="4287075" cy="45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3650" y="2879375"/>
            <a:ext cx="3209874" cy="7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1075" y="3723775"/>
            <a:ext cx="2535425" cy="45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94302" y="4273375"/>
            <a:ext cx="1110372" cy="45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35204" y="4209325"/>
            <a:ext cx="1143295" cy="48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99878" y="4242417"/>
            <a:ext cx="835314" cy="513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4"/>
          <p:cNvSpPr/>
          <p:nvPr/>
        </p:nvSpPr>
        <p:spPr>
          <a:xfrm>
            <a:off x="7205350" y="4257000"/>
            <a:ext cx="1024800" cy="451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4" name="Google Shape;204;p24"/>
          <p:cNvGrpSpPr/>
          <p:nvPr/>
        </p:nvGrpSpPr>
        <p:grpSpPr>
          <a:xfrm>
            <a:off x="557072" y="2081161"/>
            <a:ext cx="3119100" cy="3106186"/>
            <a:chOff x="552500" y="2076475"/>
            <a:chExt cx="3119100" cy="3106186"/>
          </a:xfrm>
        </p:grpSpPr>
        <p:pic>
          <p:nvPicPr>
            <p:cNvPr id="205" name="Google Shape;205;p2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52500" y="2076475"/>
              <a:ext cx="3119100" cy="30053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24"/>
            <p:cNvSpPr txBox="1"/>
            <p:nvPr/>
          </p:nvSpPr>
          <p:spPr>
            <a:xfrm>
              <a:off x="1349563" y="4349133"/>
              <a:ext cx="623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60°</a:t>
              </a:r>
              <a:endParaRPr/>
            </a:p>
          </p:txBody>
        </p:sp>
        <p:sp>
          <p:nvSpPr>
            <p:cNvPr id="207" name="Google Shape;207;p24"/>
            <p:cNvSpPr txBox="1"/>
            <p:nvPr/>
          </p:nvSpPr>
          <p:spPr>
            <a:xfrm>
              <a:off x="2069593" y="4357045"/>
              <a:ext cx="623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60°</a:t>
              </a:r>
              <a:endParaRPr/>
            </a:p>
          </p:txBody>
        </p:sp>
        <p:sp>
          <p:nvSpPr>
            <p:cNvPr id="208" name="Google Shape;208;p24"/>
            <p:cNvSpPr txBox="1"/>
            <p:nvPr/>
          </p:nvSpPr>
          <p:spPr>
            <a:xfrm>
              <a:off x="959807" y="4628544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09" name="Google Shape;209;p24"/>
            <p:cNvSpPr txBox="1"/>
            <p:nvPr/>
          </p:nvSpPr>
          <p:spPr>
            <a:xfrm>
              <a:off x="2598379" y="4628560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210" name="Google Shape;210;p24"/>
            <p:cNvSpPr txBox="1"/>
            <p:nvPr/>
          </p:nvSpPr>
          <p:spPr>
            <a:xfrm>
              <a:off x="707306" y="3727646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sp>
        <p:nvSpPr>
          <p:cNvPr id="211" name="Google Shape;211;p24"/>
          <p:cNvSpPr txBox="1"/>
          <p:nvPr/>
        </p:nvSpPr>
        <p:spPr>
          <a:xfrm>
            <a:off x="1586941" y="3717326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212" name="Google Shape;212;p24"/>
          <p:cNvCxnSpPr/>
          <p:nvPr/>
        </p:nvCxnSpPr>
        <p:spPr>
          <a:xfrm flipH="1">
            <a:off x="1369400" y="2284971"/>
            <a:ext cx="2069400" cy="1254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3" name="Google Shape;213;p24"/>
          <p:cNvCxnSpPr/>
          <p:nvPr/>
        </p:nvCxnSpPr>
        <p:spPr>
          <a:xfrm>
            <a:off x="1374704" y="3533759"/>
            <a:ext cx="674100" cy="1260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4" name="Google Shape;214;p24"/>
          <p:cNvCxnSpPr/>
          <p:nvPr/>
        </p:nvCxnSpPr>
        <p:spPr>
          <a:xfrm flipH="1">
            <a:off x="2045616" y="2284963"/>
            <a:ext cx="1393200" cy="250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" name="Google Shape;215;p24"/>
          <p:cNvSpPr txBox="1"/>
          <p:nvPr/>
        </p:nvSpPr>
        <p:spPr>
          <a:xfrm>
            <a:off x="2337919" y="3377407"/>
            <a:ext cx="36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16" name="Google Shape;216;p24"/>
          <p:cNvSpPr txBox="1"/>
          <p:nvPr/>
        </p:nvSpPr>
        <p:spPr>
          <a:xfrm>
            <a:off x="1787913" y="4106028"/>
            <a:ext cx="59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60°</a:t>
            </a:r>
            <a:endParaRPr/>
          </a:p>
        </p:txBody>
      </p:sp>
      <p:pic>
        <p:nvPicPr>
          <p:cNvPr id="217" name="Google Shape;217;p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397518" y="1997864"/>
            <a:ext cx="201600" cy="25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245344" y="3272092"/>
            <a:ext cx="165600" cy="2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83612" y="4837929"/>
            <a:ext cx="136800" cy="21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24"/>
          <p:cNvGrpSpPr/>
          <p:nvPr/>
        </p:nvGrpSpPr>
        <p:grpSpPr>
          <a:xfrm>
            <a:off x="1359015" y="2635443"/>
            <a:ext cx="1608108" cy="1746959"/>
            <a:chOff x="1359015" y="2635443"/>
            <a:chExt cx="1608108" cy="1746959"/>
          </a:xfrm>
        </p:grpSpPr>
        <p:sp>
          <p:nvSpPr>
            <p:cNvPr id="221" name="Google Shape;221;p24"/>
            <p:cNvSpPr txBox="1"/>
            <p:nvPr/>
          </p:nvSpPr>
          <p:spPr>
            <a:xfrm>
              <a:off x="1933777" y="2635443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  <p:sp>
          <p:nvSpPr>
            <p:cNvPr id="222" name="Google Shape;222;p24"/>
            <p:cNvSpPr txBox="1"/>
            <p:nvPr/>
          </p:nvSpPr>
          <p:spPr>
            <a:xfrm>
              <a:off x="2601423" y="3405960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/>
            </a:p>
          </p:txBody>
        </p:sp>
        <p:sp>
          <p:nvSpPr>
            <p:cNvPr id="223" name="Google Shape;223;p24"/>
            <p:cNvSpPr txBox="1"/>
            <p:nvPr/>
          </p:nvSpPr>
          <p:spPr>
            <a:xfrm>
              <a:off x="1359015" y="3828302"/>
              <a:ext cx="365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/>
          <p:nvPr/>
        </p:nvSpPr>
        <p:spPr>
          <a:xfrm>
            <a:off x="183996" y="63725"/>
            <a:ext cx="20472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Praticando 3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5"/>
          <p:cNvSpPr txBox="1"/>
          <p:nvPr/>
        </p:nvSpPr>
        <p:spPr>
          <a:xfrm>
            <a:off x="184041" y="831281"/>
            <a:ext cx="8775900" cy="1200600"/>
          </a:xfrm>
          <a:prstGeom prst="rect">
            <a:avLst/>
          </a:prstGeom>
          <a:noFill/>
          <a:ln cap="flat" cmpd="sng" w="19050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Encontre o cosseno do maior ângulo do triângulo cujos lados medem 8 cm, 7 cm e 4 cm.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Após o tempo, ao comando do(a) professor(a), mostre a resolução aos colegas mais próximos.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 txBox="1"/>
          <p:nvPr/>
        </p:nvSpPr>
        <p:spPr>
          <a:xfrm>
            <a:off x="183991" y="2443641"/>
            <a:ext cx="3859200" cy="2308800"/>
          </a:xfrm>
          <a:prstGeom prst="rect">
            <a:avLst/>
          </a:prstGeom>
          <a:noFill/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Lembrete: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um triângulo, </a:t>
            </a: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oposto ao maior lado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está o </a:t>
            </a:r>
            <a:r>
              <a:rPr b="1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maior ângulo.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 como, </a:t>
            </a:r>
            <a:r>
              <a:rPr b="1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oposto ao menor </a:t>
            </a:r>
            <a:r>
              <a:rPr b="1"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lado,</a:t>
            </a: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está o </a:t>
            </a:r>
            <a:r>
              <a:rPr b="1" i="0" lang="pt-B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menor ângulo.</a:t>
            </a:r>
            <a:endParaRPr b="1" i="0" sz="1400" u="none" cap="none" strike="noStrike">
              <a:solidFill>
                <a:srgbClr val="FF0000"/>
              </a:solidFill>
            </a:endParaRPr>
          </a:p>
        </p:txBody>
      </p:sp>
      <p:pic>
        <p:nvPicPr>
          <p:cNvPr id="232" name="Google Shape;23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770" y="35350"/>
            <a:ext cx="760450" cy="76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5"/>
          <p:cNvSpPr txBox="1"/>
          <p:nvPr/>
        </p:nvSpPr>
        <p:spPr>
          <a:xfrm>
            <a:off x="4553550" y="3024480"/>
            <a:ext cx="440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Vamos chamar o maior lado de </a:t>
            </a:r>
            <a:r>
              <a:rPr b="1" i="1" lang="pt-BR" sz="24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, e assim calcular o </a:t>
            </a:r>
            <a:r>
              <a:rPr i="1" lang="pt-BR" sz="2400">
                <a:latin typeface="Calibri"/>
                <a:ea typeface="Calibri"/>
                <a:cs typeface="Calibri"/>
                <a:sym typeface="Calibri"/>
              </a:rPr>
              <a:t>cos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 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4" name="Google Shape;234;p25"/>
          <p:cNvGrpSpPr/>
          <p:nvPr/>
        </p:nvGrpSpPr>
        <p:grpSpPr>
          <a:xfrm>
            <a:off x="4952219" y="50123"/>
            <a:ext cx="647860" cy="736281"/>
            <a:chOff x="396475" y="1078088"/>
            <a:chExt cx="645600" cy="733787"/>
          </a:xfrm>
        </p:grpSpPr>
        <p:pic>
          <p:nvPicPr>
            <p:cNvPr id="235" name="Google Shape;23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6475" y="1078088"/>
              <a:ext cx="645600" cy="73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Google Shape;236;p25"/>
            <p:cNvSpPr txBox="1"/>
            <p:nvPr/>
          </p:nvSpPr>
          <p:spPr>
            <a:xfrm>
              <a:off x="470125" y="1262666"/>
              <a:ext cx="498300" cy="2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8"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b="1" sz="2408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5"/>
            <p:cNvSpPr txBox="1"/>
            <p:nvPr/>
          </p:nvSpPr>
          <p:spPr>
            <a:xfrm>
              <a:off x="470125" y="1486240"/>
              <a:ext cx="498300" cy="1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75" lIns="91775" spcFirstLastPara="1" rIns="91775" wrap="square" tIns="917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5">
                  <a:latin typeface="Calibri"/>
                  <a:ea typeface="Calibri"/>
                  <a:cs typeface="Calibri"/>
                  <a:sym typeface="Calibri"/>
                </a:rPr>
                <a:t>min</a:t>
              </a:r>
              <a:endParaRPr sz="1405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"/>
          <p:cNvSpPr txBox="1"/>
          <p:nvPr/>
        </p:nvSpPr>
        <p:spPr>
          <a:xfrm>
            <a:off x="184000" y="63725"/>
            <a:ext cx="24573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Resolvendo 3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6"/>
          <p:cNvSpPr txBox="1"/>
          <p:nvPr/>
        </p:nvSpPr>
        <p:spPr>
          <a:xfrm>
            <a:off x="184000" y="772475"/>
            <a:ext cx="456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Aplicando a lei dos cossenos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78975"/>
            <a:ext cx="49244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202875"/>
            <a:ext cx="494347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926775"/>
            <a:ext cx="4314825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660200"/>
            <a:ext cx="45910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1575" y="4335975"/>
            <a:ext cx="31623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88888" y="3999513"/>
            <a:ext cx="1990725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6"/>
          <p:cNvSpPr/>
          <p:nvPr/>
        </p:nvSpPr>
        <p:spPr>
          <a:xfrm>
            <a:off x="6088838" y="3999525"/>
            <a:ext cx="1990800" cy="9525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6"/>
          <p:cNvSpPr txBox="1"/>
          <p:nvPr/>
        </p:nvSpPr>
        <p:spPr>
          <a:xfrm>
            <a:off x="5243225" y="1106600"/>
            <a:ext cx="3587700" cy="24012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Observe que não é possível saber qual é o ângulo sem a ajuda de uma calculadora. Porém, é possível encontrar o cosseno.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7"/>
          <p:cNvSpPr txBox="1"/>
          <p:nvPr/>
        </p:nvSpPr>
        <p:spPr>
          <a:xfrm>
            <a:off x="183997" y="63725"/>
            <a:ext cx="24600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Pratique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mais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7"/>
          <p:cNvSpPr txBox="1"/>
          <p:nvPr/>
        </p:nvSpPr>
        <p:spPr>
          <a:xfrm>
            <a:off x="184000" y="968300"/>
            <a:ext cx="88149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1. Um triângulo ABC tem lados AB e BC que medem, respectivamente, 6 cm e 7 cm. Determine a medida do lado AC, sabendo que o ângulo B mede 60°.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2. Dado um triângulo de lados 5 cm, 7 cm e 8 cm, determine o valor do cosseno menor ângulo interno desse triângulo.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2" y="1825442"/>
            <a:ext cx="1022522" cy="6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5645" y="3631400"/>
            <a:ext cx="2927555" cy="74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8"/>
          <p:cNvSpPr txBox="1"/>
          <p:nvPr/>
        </p:nvSpPr>
        <p:spPr>
          <a:xfrm>
            <a:off x="0" y="0"/>
            <a:ext cx="4753200" cy="5232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Desenvolva suas habilidades!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28" title="Cópia de MatematicaPR_horiz_principal_KH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0236" y="128973"/>
            <a:ext cx="2021550" cy="5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8"/>
          <p:cNvSpPr/>
          <p:nvPr/>
        </p:nvSpPr>
        <p:spPr>
          <a:xfrm>
            <a:off x="1009275" y="1151275"/>
            <a:ext cx="4979100" cy="2781000"/>
          </a:xfrm>
          <a:prstGeom prst="rect">
            <a:avLst/>
          </a:prstGeom>
          <a:noFill/>
          <a:ln cap="flat" cmpd="sng" w="28575">
            <a:solidFill>
              <a:srgbClr val="64A4D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8"/>
          <p:cNvSpPr/>
          <p:nvPr/>
        </p:nvSpPr>
        <p:spPr>
          <a:xfrm>
            <a:off x="1177773" y="1312070"/>
            <a:ext cx="4642200" cy="2459700"/>
          </a:xfrm>
          <a:prstGeom prst="rect">
            <a:avLst/>
          </a:prstGeom>
          <a:solidFill>
            <a:srgbClr val="E1EF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Avance ainda mais.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latin typeface="Calibri"/>
                <a:ea typeface="Calibri"/>
                <a:cs typeface="Calibri"/>
                <a:sym typeface="Calibri"/>
              </a:rPr>
              <a:t>Explore as atividades recomendadas pelo seu professor na Khan Academy!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8"/>
          <p:cNvSpPr/>
          <p:nvPr/>
        </p:nvSpPr>
        <p:spPr>
          <a:xfrm>
            <a:off x="6358775" y="2624075"/>
            <a:ext cx="2217600" cy="1417800"/>
          </a:xfrm>
          <a:prstGeom prst="wedgeEllipseCallout">
            <a:avLst>
              <a:gd fmla="val 24049" name="adj1"/>
              <a:gd fmla="val 60166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7950" lIns="97950" spcFirstLastPara="1" rIns="97950" wrap="square" tIns="97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28" title="winky (1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08" y="3895660"/>
            <a:ext cx="1307640" cy="130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8"/>
          <p:cNvSpPr txBox="1"/>
          <p:nvPr/>
        </p:nvSpPr>
        <p:spPr>
          <a:xfrm>
            <a:off x="6386525" y="2810875"/>
            <a:ext cx="216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7950" lIns="97950" spcFirstLastPara="1" rIns="97950" wrap="square" tIns="979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precise relembrar o passo a passo acesse o tutorial clicando </a:t>
            </a:r>
            <a:r>
              <a:rPr lang="pt-BR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AQUI</a:t>
            </a:r>
            <a:endParaRPr sz="1500"/>
          </a:p>
        </p:txBody>
      </p:sp>
      <p:sp>
        <p:nvSpPr>
          <p:cNvPr id="273" name="Google Shape;273;p28"/>
          <p:cNvSpPr txBox="1"/>
          <p:nvPr/>
        </p:nvSpPr>
        <p:spPr>
          <a:xfrm>
            <a:off x="1005575" y="4041875"/>
            <a:ext cx="49866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https://pt.khanacademy.org/login</a:t>
            </a:r>
            <a:r>
              <a:rPr lang="pt-BR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9"/>
          <p:cNvSpPr txBox="1"/>
          <p:nvPr/>
        </p:nvSpPr>
        <p:spPr>
          <a:xfrm>
            <a:off x="1406525" y="157079"/>
            <a:ext cx="6057900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9"/>
          <p:cNvSpPr txBox="1"/>
          <p:nvPr/>
        </p:nvSpPr>
        <p:spPr>
          <a:xfrm>
            <a:off x="355600" y="606765"/>
            <a:ext cx="8267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FUGITA, Felipe. </a:t>
            </a: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toda parte matemática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2º ano: ensino médio: volume II / Felipe Fugita, José Roberto Bonjorno, José Ruy Giovanni Júnior. - 1. ed. -São Paulo: FTD, 2024.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29"/>
          <p:cNvPicPr preferRelativeResize="0"/>
          <p:nvPr/>
        </p:nvPicPr>
        <p:blipFill rotWithShape="1">
          <a:blip r:embed="rId3">
            <a:alphaModFix/>
          </a:blip>
          <a:srcRect b="4439" l="987" r="1290" t="3080"/>
          <a:stretch/>
        </p:blipFill>
        <p:spPr>
          <a:xfrm>
            <a:off x="1491675" y="2832059"/>
            <a:ext cx="6160651" cy="149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9"/>
          <p:cNvSpPr txBox="1"/>
          <p:nvPr/>
        </p:nvSpPr>
        <p:spPr>
          <a:xfrm>
            <a:off x="397400" y="1544949"/>
            <a:ext cx="8226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Imagens: </a:t>
            </a:r>
            <a:r>
              <a:rPr b="0" i="0" lang="pt-BR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www.canva.com/pt_br/educação/</a:t>
            </a:r>
            <a:r>
              <a:rPr lang="pt-BR" sz="180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https://gemini.google.com/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9"/>
          <p:cNvSpPr txBox="1"/>
          <p:nvPr/>
        </p:nvSpPr>
        <p:spPr>
          <a:xfrm>
            <a:off x="470950" y="4354780"/>
            <a:ext cx="8037000" cy="738900"/>
          </a:xfrm>
          <a:prstGeom prst="rect">
            <a:avLst/>
          </a:prstGeom>
          <a:noFill/>
          <a:ln cap="flat" cmpd="sng" w="9525">
            <a:solidFill>
              <a:srgbClr val="4D77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Professor, caso tenha alguma sugestão ou elogio para esta aula, acesse: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800" u="sng" cap="none" strike="noStrik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https://forms.gle/ZuC8G4UPYMEdztJy5</a:t>
            </a:r>
            <a: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title="RCO - MAIS AULAS LOGO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650" y="808100"/>
            <a:ext cx="7951451" cy="3527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 flipH="1">
            <a:off x="1050300" y="4393700"/>
            <a:ext cx="8093700" cy="749700"/>
          </a:xfrm>
          <a:prstGeom prst="rtTriangle">
            <a:avLst/>
          </a:prstGeom>
          <a:solidFill>
            <a:srgbClr val="2744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2"/>
          <p:cNvSpPr/>
          <p:nvPr/>
        </p:nvSpPr>
        <p:spPr>
          <a:xfrm flipH="1" rot="10800000">
            <a:off x="0" y="125"/>
            <a:ext cx="8093700" cy="749700"/>
          </a:xfrm>
          <a:prstGeom prst="rtTriangle">
            <a:avLst/>
          </a:prstGeom>
          <a:solidFill>
            <a:srgbClr val="2FA8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3750"/>
            <a:ext cx="1159875" cy="6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3"/>
          <p:cNvSpPr txBox="1"/>
          <p:nvPr/>
        </p:nvSpPr>
        <p:spPr>
          <a:xfrm>
            <a:off x="1159875" y="43750"/>
            <a:ext cx="6249900" cy="10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369738"/>
                </a:solidFill>
                <a:latin typeface="Calibri"/>
                <a:ea typeface="Calibri"/>
                <a:cs typeface="Calibri"/>
                <a:sym typeface="Calibri"/>
              </a:rPr>
              <a:t>Estudante, já imaginou ter um cursinho completo no seu celular?</a:t>
            </a:r>
            <a:endParaRPr b="1" sz="24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rgbClr val="3697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pic>
        <p:nvPicPr>
          <p:cNvPr id="50" name="Google Shape;50;p13" title="DSC001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60975" y="1204941"/>
            <a:ext cx="1647600" cy="2472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1" name="Google Shape;51;p13"/>
          <p:cNvSpPr txBox="1"/>
          <p:nvPr/>
        </p:nvSpPr>
        <p:spPr>
          <a:xfrm>
            <a:off x="521925" y="1503900"/>
            <a:ext cx="6437400" cy="33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</a:rPr>
              <a:t>👉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que tem no ENEM PARANÁ?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🎥 +2.000 videoaulas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🎧 Podcasts para estudar em qualquer lugar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 Simulados estilo Enem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 Seu desempenho em gráficos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👉 </a:t>
            </a: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Tudo gratuito. No seu ritmo.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700" y="852100"/>
            <a:ext cx="5043201" cy="2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225" y="130100"/>
            <a:ext cx="6382476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275" y="130100"/>
            <a:ext cx="991950" cy="56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9175" y="3650900"/>
            <a:ext cx="8720237" cy="10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12838" y="4594400"/>
            <a:ext cx="8592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AQUI: </a:t>
            </a:r>
            <a:r>
              <a:rPr lang="pt-BR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ORIENTAÇÕES PARA A UTILIZAÇÃO DO RECURSO EDUCACIONAL DIGITAL ENEM PARANÁ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0875" y="919155"/>
            <a:ext cx="3498525" cy="257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5"/>
          <p:cNvGrpSpPr/>
          <p:nvPr/>
        </p:nvGrpSpPr>
        <p:grpSpPr>
          <a:xfrm>
            <a:off x="-52325" y="-7475"/>
            <a:ext cx="9203700" cy="5151000"/>
            <a:chOff x="-52325" y="-7475"/>
            <a:chExt cx="9203700" cy="5151000"/>
          </a:xfrm>
        </p:grpSpPr>
        <p:sp>
          <p:nvSpPr>
            <p:cNvPr id="67" name="Google Shape;67;p15"/>
            <p:cNvSpPr/>
            <p:nvPr/>
          </p:nvSpPr>
          <p:spPr>
            <a:xfrm>
              <a:off x="-52325" y="-7475"/>
              <a:ext cx="9203700" cy="51510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5"/>
            <p:cNvSpPr/>
            <p:nvPr/>
          </p:nvSpPr>
          <p:spPr>
            <a:xfrm>
              <a:off x="0" y="82225"/>
              <a:ext cx="9098400" cy="49791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5"/>
          <p:cNvSpPr txBox="1"/>
          <p:nvPr/>
        </p:nvSpPr>
        <p:spPr>
          <a:xfrm>
            <a:off x="234075" y="1355175"/>
            <a:ext cx="8836500" cy="33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Verifiquem se a aula está adequada ao nível de aprendizagem de sua turma e, caso necessário, procedam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às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devidas adaptações de modo a garantir o progresso de cada estudante.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Percebendo defasagem em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conceitos básicos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é importante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retomá-los</a:t>
            </a:r>
            <a:r>
              <a:rPr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7000" lvl="0" marL="1800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Elencamos um material que pode auxiliar no momento do planejamento para subsidiar o trabalho com os estudantes de maneira mais individualizada e assertiva.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00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83975" y="614775"/>
            <a:ext cx="893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Professores(as), antes de iniciarem a aula, leiam este slide com atenção. Ele apresenta orientações que buscam colaborar com a sua ação docente.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3500925" y="3944250"/>
            <a:ext cx="2302800" cy="8004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9º ano – Figuras semelhante: triângulos semelhantes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1210200" y="727275"/>
            <a:ext cx="4986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❖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Utilizar a lei dos cossenos em situações-problemas.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1984950" y="50600"/>
            <a:ext cx="51741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Objetivo da aula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269575" y="772100"/>
            <a:ext cx="2304813" cy="209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12892"/>
          <a:stretch/>
        </p:blipFill>
        <p:spPr>
          <a:xfrm>
            <a:off x="745660" y="1707442"/>
            <a:ext cx="2095500" cy="4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849" y="2114005"/>
            <a:ext cx="2889449" cy="10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208950" y="3743728"/>
            <a:ext cx="8824500" cy="4617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200038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20 - Resolver problemas envolvendo as leis do seno e/ou cosseno.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13201" y="1947204"/>
            <a:ext cx="869107" cy="18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7179" y="2868726"/>
            <a:ext cx="943043" cy="83742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4730213" y="2917990"/>
            <a:ext cx="4263300" cy="7389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Importante: Como você está se preparando para a Prova Paraná?  O conteúdo desta aula aborda os descritores que serão avaliados!!! Fique ligado!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08950" y="4257450"/>
            <a:ext cx="8824500" cy="831300"/>
          </a:xfrm>
          <a:prstGeom prst="rect">
            <a:avLst/>
          </a:prstGeom>
          <a:noFill/>
          <a:ln cap="flat" cmpd="sng" w="9525">
            <a:solidFill>
              <a:srgbClr val="5597D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Calibri"/>
                <a:ea typeface="Calibri"/>
                <a:cs typeface="Calibri"/>
                <a:sym typeface="Calibri"/>
              </a:rPr>
              <a:t>As descrições com o D (maiúsculo) representam os descritores utilizados no SAEB e em edições da Prova Paraná anteriores. Os descritores com </a:t>
            </a:r>
            <a:r>
              <a:rPr b="1" lang="pt-BR">
                <a:latin typeface="Calibri"/>
                <a:ea typeface="Calibri"/>
                <a:cs typeface="Calibri"/>
                <a:sym typeface="Calibri"/>
              </a:rPr>
              <a:t>Hd</a:t>
            </a:r>
            <a:r>
              <a:rPr lang="pt-BR">
                <a:latin typeface="Calibri"/>
                <a:ea typeface="Calibri"/>
                <a:cs typeface="Calibri"/>
                <a:sym typeface="Calibri"/>
              </a:rPr>
              <a:t> representam descrições de habilidades novas para a matriz de 2024 e 2025 com algumas alterações na descrição da habilidade.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/>
        </p:nvSpPr>
        <p:spPr>
          <a:xfrm>
            <a:off x="0" y="41825"/>
            <a:ext cx="42726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início</a:t>
            </a:r>
            <a:r>
              <a:rPr b="1" i="0" lang="pt-B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conversa</a:t>
            </a:r>
            <a:endParaRPr b="1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110750" y="3159975"/>
            <a:ext cx="4582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Hiparco: determinou a distância da Terra à Lua.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4819494" y="1740757"/>
            <a:ext cx="1256728" cy="1126722"/>
          </a:xfrm>
          <a:custGeom>
            <a:rect b="b" l="l" r="r" t="t"/>
            <a:pathLst>
              <a:path extrusionOk="0" h="5778062" w="5778062">
                <a:moveTo>
                  <a:pt x="0" y="0"/>
                </a:moveTo>
                <a:lnTo>
                  <a:pt x="5778062" y="0"/>
                </a:lnTo>
                <a:lnTo>
                  <a:pt x="5778062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4833932" y="2942291"/>
            <a:ext cx="1227838" cy="1126722"/>
          </a:xfrm>
          <a:custGeom>
            <a:rect b="b" l="l" r="r" t="t"/>
            <a:pathLst>
              <a:path extrusionOk="0" h="5778062" w="5778062">
                <a:moveTo>
                  <a:pt x="0" y="0"/>
                </a:moveTo>
                <a:lnTo>
                  <a:pt x="5778063" y="0"/>
                </a:lnTo>
                <a:lnTo>
                  <a:pt x="5778063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6306925" y="1616257"/>
            <a:ext cx="2585683" cy="2455676"/>
          </a:xfrm>
          <a:custGeom>
            <a:rect b="b" l="l" r="r" t="t"/>
            <a:pathLst>
              <a:path extrusionOk="0" h="5778062" w="5778062">
                <a:moveTo>
                  <a:pt x="0" y="0"/>
                </a:moveTo>
                <a:lnTo>
                  <a:pt x="5778062" y="0"/>
                </a:lnTo>
                <a:lnTo>
                  <a:pt x="5778062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110750" y="721338"/>
            <a:ext cx="87987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Aproximadamente,  200 a.C. dois matemáticos fizeram importantes contribuições relacionadas a Terra e a Lua.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110750" y="1888625"/>
            <a:ext cx="4582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Eratóstenes: calculou a medida do raio do planeta Terra.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10750" y="4209250"/>
            <a:ext cx="8813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foi possível, com uma tecnologia tão rudimentar, chegar a esses resultados há quase 2 200 anos?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5354900" y="4512825"/>
            <a:ext cx="2524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TRIGONOMETRIA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18"/>
          <p:cNvGraphicFramePr/>
          <p:nvPr/>
        </p:nvGraphicFramePr>
        <p:xfrm>
          <a:off x="5552650" y="110200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{6211D54E-89C4-4C71-A2D3-F2E0660735D7}</a:tableStyleId>
              </a:tblPr>
              <a:tblGrid>
                <a:gridCol w="1033875"/>
                <a:gridCol w="1033875"/>
                <a:gridCol w="10338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t/>
                      </a:r>
                      <a:endParaRPr sz="2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r>
                        <a:rPr b="1"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°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90°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</a:t>
                      </a:r>
                      <a:r>
                        <a:rPr b="1" lang="pt-BR" sz="23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b="1" sz="23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b="1"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cos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pt-B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5" name="Google Shape;105;p18"/>
          <p:cNvSpPr txBox="1"/>
          <p:nvPr/>
        </p:nvSpPr>
        <p:spPr>
          <a:xfrm>
            <a:off x="2393176" y="285847"/>
            <a:ext cx="4599300" cy="5232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Relembrando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639363" y="1557675"/>
            <a:ext cx="3480300" cy="461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Quadro de arcos notáveis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700" y="86250"/>
            <a:ext cx="1282380" cy="117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6675" y="2019375"/>
            <a:ext cx="4265675" cy="25550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9" name="Google Shape;109;p18"/>
          <p:cNvGraphicFramePr/>
          <p:nvPr/>
        </p:nvGraphicFramePr>
        <p:xfrm>
          <a:off x="4599000" y="3296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{6211D54E-89C4-4C71-A2D3-F2E0660735D7}</a:tableStyleId>
              </a:tblPr>
              <a:tblGrid>
                <a:gridCol w="4189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2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 ângulos maiores que 90</a:t>
                      </a:r>
                      <a:r>
                        <a:rPr b="1" baseline="30000" lang="pt-BR" sz="2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b="1"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 (180° – a) = sen 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cos (180° – a) =  – cos 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87875" y="804000"/>
            <a:ext cx="8649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 qualquer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triângulo,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valem as seguintes fórmulas: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4639285" y="1695921"/>
            <a:ext cx="42117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=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+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– 2</a:t>
            </a:r>
            <a:r>
              <a:rPr lang="pt-BR" sz="2400"/>
              <a:t> 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400">
                <a:solidFill>
                  <a:schemeClr val="dk1"/>
                </a:solidFill>
              </a:rPr>
              <a:t>·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 </a:t>
            </a:r>
            <a:r>
              <a:rPr b="0" i="0" lang="pt-BR" sz="2400" u="none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400" u="none" cap="none" strike="noStrike">
              <a:solidFill>
                <a:srgbClr val="0563C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=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+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– 2</a:t>
            </a:r>
            <a:r>
              <a:rPr lang="pt-BR" sz="2400"/>
              <a:t>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400"/>
              <a:t>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pt-BR" sz="2400"/>
              <a:t>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cos </a:t>
            </a:r>
            <a:r>
              <a:rPr b="0" i="0" lang="pt-BR" sz="2400" u="none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400" u="none" cap="none" strike="noStrike">
              <a:solidFill>
                <a:srgbClr val="0563C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 =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+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² – 2</a:t>
            </a:r>
            <a:r>
              <a:rPr lang="pt-BR" sz="2400"/>
              <a:t>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400"/>
              <a:t>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b </a:t>
            </a:r>
            <a:r>
              <a:rPr lang="pt-BR" sz="2400">
                <a:solidFill>
                  <a:schemeClr val="dk1"/>
                </a:solidFill>
              </a:rPr>
              <a:t>·</a:t>
            </a: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cos </a:t>
            </a:r>
            <a:r>
              <a:rPr b="0" i="0" lang="pt-BR" sz="2400" u="none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400" u="none" cap="none" strike="noStrike">
              <a:solidFill>
                <a:srgbClr val="056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109475" y="4159950"/>
            <a:ext cx="8741400" cy="831000"/>
          </a:xfrm>
          <a:prstGeom prst="rect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Obs.: 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quando o ângulo dado for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90°</a:t>
            </a:r>
            <a:r>
              <a:rPr b="0" i="0" lang="pt-B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 lei dos cossenos se “transforma” no teorema de Pitágoras.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0" y="0"/>
            <a:ext cx="4211700" cy="615600"/>
          </a:xfrm>
          <a:prstGeom prst="rect">
            <a:avLst/>
          </a:prstGeom>
          <a:gradFill>
            <a:gsLst>
              <a:gs pos="0">
                <a:srgbClr val="9BCDFF"/>
              </a:gs>
              <a:gs pos="35000">
                <a:srgbClr val="B8DCFF"/>
              </a:gs>
              <a:gs pos="100000">
                <a:srgbClr val="E2F0FF"/>
              </a:gs>
            </a:gsLst>
            <a:lin ang="16198662" scaled="0"/>
          </a:gradFill>
          <a:ln cap="flat" cmpd="sng" w="9525">
            <a:solidFill>
              <a:srgbClr val="5597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pt-BR" sz="2800">
                <a:latin typeface="Calibri"/>
                <a:ea typeface="Calibri"/>
                <a:cs typeface="Calibri"/>
                <a:sym typeface="Calibri"/>
              </a:rPr>
              <a:t>  Lei dos cossenos 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18100"/>
            <a:ext cx="4212172" cy="258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com Logo do Estado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em branco do RCO+aulas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